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6" r:id="rId3"/>
    <p:sldId id="277" r:id="rId4"/>
    <p:sldId id="298" r:id="rId5"/>
    <p:sldId id="278" r:id="rId6"/>
    <p:sldId id="297" r:id="rId7"/>
    <p:sldId id="299" r:id="rId8"/>
    <p:sldId id="279" r:id="rId9"/>
    <p:sldId id="281" r:id="rId10"/>
    <p:sldId id="280" r:id="rId11"/>
    <p:sldId id="282" r:id="rId12"/>
    <p:sldId id="283" r:id="rId13"/>
    <p:sldId id="284" r:id="rId14"/>
    <p:sldId id="285" r:id="rId15"/>
    <p:sldId id="300" r:id="rId16"/>
    <p:sldId id="301" r:id="rId17"/>
    <p:sldId id="302" r:id="rId18"/>
    <p:sldId id="303" r:id="rId19"/>
    <p:sldId id="304" r:id="rId20"/>
    <p:sldId id="305" r:id="rId21"/>
    <p:sldId id="30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21D67-44B3-42A2-84CF-307B98ED3BB5}" type="datetimeFigureOut">
              <a:rPr lang="tr-TR" smtClean="0"/>
              <a:pPr/>
              <a:t>9.11.2020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FE101-CA8F-47DC-BE7F-B3AE3B22CE5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11/9/2020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11/9/2020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martpro.com.tr/adobe-illustrator-ned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1792186" y="1951932"/>
            <a:ext cx="8679915" cy="1748729"/>
          </a:xfrm>
        </p:spPr>
        <p:txBody>
          <a:bodyPr>
            <a:normAutofit/>
          </a:bodyPr>
          <a:lstStyle/>
          <a:p>
            <a:r>
              <a:rPr lang="tr-TR" sz="4000" dirty="0">
                <a:latin typeface="Book Antiqua" pitchFamily="18" charset="0"/>
              </a:rPr>
              <a:t>GRAFİK TASARIM</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693333" y="3848602"/>
            <a:ext cx="8673427" cy="1322587"/>
          </a:xfrm>
        </p:spPr>
        <p:txBody>
          <a:bodyPr/>
          <a:lstStyle/>
          <a:p>
            <a:r>
              <a:rPr lang="tr-TR" dirty="0">
                <a:latin typeface="Book Antiqua" pitchFamily="18" charset="0"/>
              </a:rPr>
              <a:t>BİLGİSAYAR BİLİMİ DERSİ – Kur 2</a:t>
            </a:r>
          </a:p>
        </p:txBody>
      </p:sp>
      <p:sp>
        <p:nvSpPr>
          <p:cNvPr id="5" name="Subtitle 2">
            <a:extLst>
              <a:ext uri="{FF2B5EF4-FFF2-40B4-BE49-F238E27FC236}">
                <a16:creationId xmlns:a16="http://schemas.microsoft.com/office/drawing/2014/main" id="{F4C8D8C1-1062-49B2-BB56-D9F8E5DA6EB6}"/>
              </a:ext>
            </a:extLst>
          </p:cNvPr>
          <p:cNvSpPr txBox="1">
            <a:spLocks/>
          </p:cNvSpPr>
          <p:nvPr/>
        </p:nvSpPr>
        <p:spPr>
          <a:xfrm>
            <a:off x="1652144" y="4235780"/>
            <a:ext cx="8673427" cy="1322587"/>
          </a:xfrm>
          <a:prstGeom prst="rect">
            <a:avLst/>
          </a:prstGeom>
        </p:spPr>
        <p:txBody>
          <a:bodyPr vert="horz" lIns="91440" tIns="0" rIns="91440" bIns="45720" rtlCol="0">
            <a:normAutofit/>
          </a:bodyPr>
          <a:lstStyle/>
          <a:p>
            <a:pPr marL="0" marR="0" lvl="0" indent="0" algn="ctr" defTabSz="914400" rtl="0" eaLnBrk="1" fontAlgn="auto" latinLnBrk="0" hangingPunct="1">
              <a:lnSpc>
                <a:spcPct val="100000"/>
              </a:lnSpc>
              <a:spcBef>
                <a:spcPts val="1000"/>
              </a:spcBef>
              <a:spcAft>
                <a:spcPts val="0"/>
              </a:spcAft>
              <a:buClr>
                <a:schemeClr val="accent1"/>
              </a:buClr>
              <a:buSzPct val="110000"/>
              <a:buFont typeface="Wingdings" panose="05000000000000000000" pitchFamily="2" charset="2"/>
              <a:buNone/>
              <a:tabLst/>
              <a:defRPr/>
            </a:pPr>
            <a:r>
              <a:rPr kumimoji="0" lang="tr-TR" sz="1300" b="0" i="0" u="none" strike="noStrike" kern="1200" cap="none" spc="0" normalizeH="0" baseline="0" noProof="0" dirty="0" err="1">
                <a:ln>
                  <a:noFill/>
                </a:ln>
                <a:solidFill>
                  <a:srgbClr val="FFFEFF"/>
                </a:solidFill>
                <a:effectLst/>
                <a:uLnTx/>
                <a:uFillTx/>
                <a:latin typeface="Book Antiqua" pitchFamily="18" charset="0"/>
              </a:rPr>
              <a:t>Bilâl</a:t>
            </a:r>
            <a:r>
              <a:rPr kumimoji="0" lang="tr-TR" sz="1300" b="0" i="0" u="none" strike="noStrike" kern="1200" cap="none" spc="0" normalizeH="0" baseline="0" noProof="0" dirty="0">
                <a:ln>
                  <a:noFill/>
                </a:ln>
                <a:solidFill>
                  <a:srgbClr val="FFFEFF"/>
                </a:solidFill>
                <a:effectLst/>
                <a:uLnTx/>
                <a:uFillTx/>
                <a:latin typeface="Book Antiqua" pitchFamily="18" charset="0"/>
              </a:rPr>
              <a:t> AYDEMİR</a:t>
            </a:r>
            <a:br>
              <a:rPr kumimoji="0" lang="tr-TR" sz="1300" b="0" i="0" u="none" strike="noStrike" kern="1200" cap="none" spc="0" normalizeH="0" baseline="0" noProof="0" dirty="0">
                <a:ln>
                  <a:noFill/>
                </a:ln>
                <a:solidFill>
                  <a:srgbClr val="FFFEFF"/>
                </a:solidFill>
                <a:effectLst/>
                <a:uLnTx/>
                <a:uFillTx/>
                <a:latin typeface="Book Antiqua" pitchFamily="18" charset="0"/>
              </a:rPr>
            </a:br>
            <a:r>
              <a:rPr kumimoji="0" lang="tr-TR" sz="1300" b="0" i="0" u="none" strike="noStrike" kern="1200" cap="none" spc="0" normalizeH="0" baseline="0" noProof="0" dirty="0">
                <a:ln>
                  <a:noFill/>
                </a:ln>
                <a:solidFill>
                  <a:srgbClr val="FFFEFF"/>
                </a:solidFill>
                <a:effectLst/>
                <a:uLnTx/>
                <a:uFillTx/>
                <a:latin typeface="Book Antiqua" pitchFamily="18" charset="0"/>
              </a:rPr>
              <a:t>Bilişim</a:t>
            </a:r>
            <a:r>
              <a:rPr kumimoji="0" lang="tr-TR" sz="1300" b="0" i="0" u="none" strike="noStrike" kern="1200" cap="none" spc="0" normalizeH="0" noProof="0" dirty="0">
                <a:ln>
                  <a:noFill/>
                </a:ln>
                <a:solidFill>
                  <a:srgbClr val="FFFEFF"/>
                </a:solidFill>
                <a:effectLst/>
                <a:uLnTx/>
                <a:uFillTx/>
                <a:latin typeface="Book Antiqua" pitchFamily="18" charset="0"/>
              </a:rPr>
              <a:t> Tek. </a:t>
            </a:r>
            <a:r>
              <a:rPr kumimoji="0" lang="tr-TR" sz="1300" b="0" i="0" u="none" strike="noStrike" kern="1200" cap="none" spc="0" normalizeH="0" noProof="0" dirty="0" err="1">
                <a:ln>
                  <a:noFill/>
                </a:ln>
                <a:solidFill>
                  <a:srgbClr val="FFFEFF"/>
                </a:solidFill>
                <a:effectLst/>
                <a:uLnTx/>
                <a:uFillTx/>
                <a:latin typeface="Book Antiqua" pitchFamily="18" charset="0"/>
              </a:rPr>
              <a:t>Öğrt</a:t>
            </a:r>
            <a:r>
              <a:rPr kumimoji="0" lang="tr-TR" sz="1300" b="0" i="0" u="none" strike="noStrike" kern="1200" cap="none" spc="0" normalizeH="0" noProof="0" dirty="0">
                <a:ln>
                  <a:noFill/>
                </a:ln>
                <a:solidFill>
                  <a:srgbClr val="FFFEFF"/>
                </a:solidFill>
                <a:effectLst/>
                <a:uLnTx/>
                <a:uFillTx/>
                <a:latin typeface="Book Antiqua" pitchFamily="18" charset="0"/>
              </a:rPr>
              <a:t>.</a:t>
            </a:r>
            <a:endParaRPr kumimoji="0" lang="tr-TR" sz="1300" b="0" i="0" u="none" strike="noStrike" kern="1200" cap="none" spc="0" normalizeH="0" baseline="0" noProof="0" dirty="0">
              <a:ln>
                <a:noFill/>
              </a:ln>
              <a:solidFill>
                <a:srgbClr val="FFFEFF"/>
              </a:solidFill>
              <a:effectLst/>
              <a:uLnTx/>
              <a:uFillTx/>
              <a:latin typeface="Book Antiqua" pitchFamily="18" charset="0"/>
            </a:endParaRPr>
          </a:p>
        </p:txBody>
      </p:sp>
      <p:pic>
        <p:nvPicPr>
          <p:cNvPr id="6" name="5 Resim" descr="logo copy.png"/>
          <p:cNvPicPr>
            <a:picLocks noChangeAspect="1"/>
          </p:cNvPicPr>
          <p:nvPr/>
        </p:nvPicPr>
        <p:blipFill>
          <a:blip r:embed="rId2"/>
          <a:stretch>
            <a:fillRect/>
          </a:stretch>
        </p:blipFill>
        <p:spPr>
          <a:xfrm>
            <a:off x="5366555" y="560174"/>
            <a:ext cx="1251864" cy="1318054"/>
          </a:xfrm>
          <a:prstGeom prst="rect">
            <a:avLst/>
          </a:prstGeom>
        </p:spPr>
      </p:pic>
    </p:spTree>
    <p:extLst>
      <p:ext uri="{BB962C8B-B14F-4D97-AF65-F5344CB8AC3E}">
        <p14:creationId xmlns:p14="http://schemas.microsoft.com/office/powerpoint/2010/main" val="42628684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pt-BR" sz="3800" b="1" spc="-5" dirty="0">
                <a:latin typeface="Book Antiqua" pitchFamily="18" charset="0"/>
              </a:rPr>
              <a:t>Logo ve Amblem Arasındaki Farklar Nelerdir?</a:t>
            </a:r>
          </a:p>
        </p:txBody>
      </p:sp>
      <p:sp>
        <p:nvSpPr>
          <p:cNvPr id="3" name="2 İçerik Yer Tutucusu"/>
          <p:cNvSpPr>
            <a:spLocks noGrp="1"/>
          </p:cNvSpPr>
          <p:nvPr>
            <p:ph idx="1"/>
          </p:nvPr>
        </p:nvSpPr>
        <p:spPr>
          <a:xfrm>
            <a:off x="5118447" y="803186"/>
            <a:ext cx="5955953" cy="3704890"/>
          </a:xfrm>
        </p:spPr>
        <p:txBody>
          <a:bodyPr>
            <a:normAutofit fontScale="92500" lnSpcReduction="20000"/>
          </a:bodyPr>
          <a:lstStyle/>
          <a:p>
            <a:r>
              <a:rPr lang="tr-TR" b="1" dirty="0"/>
              <a:t>Logo</a:t>
            </a:r>
            <a:r>
              <a:rPr lang="tr-TR" dirty="0"/>
              <a:t> kurumun adını yansıtır</a:t>
            </a:r>
          </a:p>
          <a:p>
            <a:r>
              <a:rPr lang="tr-TR" b="1" dirty="0"/>
              <a:t>Amblem</a:t>
            </a:r>
            <a:r>
              <a:rPr lang="tr-TR" dirty="0"/>
              <a:t> bir anlam içeren şekil ve sembollerden oluşur.</a:t>
            </a:r>
          </a:p>
          <a:p>
            <a:r>
              <a:rPr lang="tr-TR" b="1" dirty="0"/>
              <a:t>Logo</a:t>
            </a:r>
            <a:r>
              <a:rPr lang="tr-TR" dirty="0"/>
              <a:t> harflerden, kelimelerden oluşur.</a:t>
            </a:r>
          </a:p>
          <a:p>
            <a:r>
              <a:rPr lang="tr-TR" i="1" dirty="0"/>
              <a:t>      </a:t>
            </a:r>
            <a:r>
              <a:rPr lang="tr-TR" i="1" u="sng" dirty="0"/>
              <a:t>Örneğin</a:t>
            </a:r>
            <a:r>
              <a:rPr lang="tr-TR" u="sng" dirty="0"/>
              <a:t>;</a:t>
            </a:r>
            <a:r>
              <a:rPr lang="tr-TR" dirty="0"/>
              <a:t> Google bir ambleme değil, logoya sahiptir. Sadece kelimeden ve fontlardan oluşur.</a:t>
            </a:r>
          </a:p>
          <a:p>
            <a:r>
              <a:rPr lang="tr-TR" b="1" dirty="0"/>
              <a:t>“</a:t>
            </a:r>
            <a:r>
              <a:rPr lang="tr-TR" b="1" dirty="0" err="1"/>
              <a:t>Amblem”</a:t>
            </a:r>
            <a:r>
              <a:rPr lang="tr-TR" dirty="0" err="1"/>
              <a:t>de</a:t>
            </a:r>
            <a:r>
              <a:rPr lang="tr-TR" dirty="0"/>
              <a:t> kurumun ismi yer almaz, amblemde sadece kurumu yansıtan bir sembol vardır.</a:t>
            </a:r>
          </a:p>
          <a:p>
            <a:r>
              <a:rPr lang="tr-TR" i="1" dirty="0"/>
              <a:t>      </a:t>
            </a:r>
            <a:r>
              <a:rPr lang="tr-TR" i="1" u="sng" dirty="0"/>
              <a:t>Örneğin;</a:t>
            </a:r>
            <a:r>
              <a:rPr lang="tr-TR" dirty="0"/>
              <a:t> </a:t>
            </a:r>
            <a:r>
              <a:rPr lang="tr-TR" dirty="0" err="1"/>
              <a:t>Apple’ın</a:t>
            </a:r>
            <a:r>
              <a:rPr lang="tr-TR" dirty="0"/>
              <a:t> ısırılmış elması bir semboldür. Kurumun adı yer almadığı halde ısırılmış elmayı gördüğümüzde o ürünün </a:t>
            </a:r>
            <a:r>
              <a:rPr lang="tr-TR" dirty="0" err="1"/>
              <a:t>Apple’a</a:t>
            </a:r>
            <a:r>
              <a:rPr lang="tr-TR" dirty="0"/>
              <a:t> ait olduğunu kavrarız.</a:t>
            </a:r>
          </a:p>
        </p:txBody>
      </p:sp>
      <p:pic>
        <p:nvPicPr>
          <p:cNvPr id="7170" name="Picture 2" descr="Logo Amblem Logotype Arasındaki Farklar Örnekleri | Beyaz Kare Tasarım">
            <a:extLst>
              <a:ext uri="{FF2B5EF4-FFF2-40B4-BE49-F238E27FC236}">
                <a16:creationId xmlns:a16="http://schemas.microsoft.com/office/drawing/2014/main" id="{B65F56D2-E3A8-4729-87E7-4F405B98E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34" y="4508076"/>
            <a:ext cx="3498978" cy="215321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Pencil Eraser Print - Free vector graphic on Pixabay">
            <a:extLst>
              <a:ext uri="{FF2B5EF4-FFF2-40B4-BE49-F238E27FC236}">
                <a16:creationId xmlns:a16="http://schemas.microsoft.com/office/drawing/2014/main" id="{DAC5817B-C3F2-426C-A715-867939B2B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82" y="167779"/>
            <a:ext cx="2214979" cy="218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İyi Bir Logo Nasıl Olmalıdır ?</a:t>
            </a:r>
          </a:p>
        </p:txBody>
      </p:sp>
      <p:sp>
        <p:nvSpPr>
          <p:cNvPr id="3" name="2 İçerik Yer Tutucusu"/>
          <p:cNvSpPr>
            <a:spLocks noGrp="1"/>
          </p:cNvSpPr>
          <p:nvPr>
            <p:ph idx="1"/>
          </p:nvPr>
        </p:nvSpPr>
        <p:spPr>
          <a:xfrm>
            <a:off x="5118447" y="803186"/>
            <a:ext cx="6877810" cy="5635714"/>
          </a:xfrm>
        </p:spPr>
        <p:txBody>
          <a:bodyPr>
            <a:normAutofit/>
          </a:bodyPr>
          <a:lstStyle/>
          <a:p>
            <a:r>
              <a:rPr lang="tr-TR" dirty="0"/>
              <a:t>Logo, firmayı (soyut yada somut olarak) temsil etmelidir. Ancak bunun için çoğunlukla soyut bir temsil daha fazla tercih edilir. Genellikle logoların bir hikayesi, bir çıkış noktası olur. Renk ve logo seçimi buna göre yapılır.</a:t>
            </a:r>
          </a:p>
          <a:p>
            <a:r>
              <a:rPr lang="tr-TR" dirty="0"/>
              <a:t>Logonun en temel özelliği ayırt edici ve özgün olmalı.</a:t>
            </a:r>
          </a:p>
          <a:p>
            <a:r>
              <a:rPr lang="tr-TR" dirty="0"/>
              <a:t>İnsanların zihninde daha kolay hatırlanabilir olmak çok önemli. Bu sebeple logolar mutlaka olabildiğince basit olmalı. Karmaşık logolar daha zor akılda kalır.</a:t>
            </a:r>
          </a:p>
          <a:p>
            <a:r>
              <a:rPr lang="tr-TR" dirty="0"/>
              <a:t>Logo üzerindeki varsa harfler ve kelimeler kolayca okunabilir olmalıdır. Okuma zorluğu oluşturan karakterler, karmaşık harfler, insanların aklında kalmaz.</a:t>
            </a:r>
          </a:p>
          <a:p>
            <a:r>
              <a:rPr lang="tr-TR" dirty="0"/>
              <a:t>Logo basılacak yüzeye veya yüzeylere kolayca ve düşük maliyetler basılabilir olmalıdır. Örneğin bir tekstil üreticisi için, logo renklerinin tekstil yüzeylere uygulanabilirliği araştırılmalı buna göre renk seçimi yapılabilmelidir.</a:t>
            </a:r>
          </a:p>
        </p:txBody>
      </p:sp>
      <p:pic>
        <p:nvPicPr>
          <p:cNvPr id="9218" name="Picture 2">
            <a:extLst>
              <a:ext uri="{FF2B5EF4-FFF2-40B4-BE49-F238E27FC236}">
                <a16:creationId xmlns:a16="http://schemas.microsoft.com/office/drawing/2014/main" id="{715EB250-CDBD-4F26-B928-547999B3A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0" y="260059"/>
            <a:ext cx="3750840" cy="2340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000" b="1" spc="-5" dirty="0">
                <a:latin typeface="Book Antiqua" pitchFamily="18" charset="0"/>
              </a:rPr>
              <a:t>GRAFİK TASARIM PROGRAMLARI</a:t>
            </a:r>
            <a:endParaRPr lang="tr-TR" sz="3000" dirty="0"/>
          </a:p>
        </p:txBody>
      </p:sp>
      <p:sp>
        <p:nvSpPr>
          <p:cNvPr id="3" name="2 İçerik Yer Tutucusu"/>
          <p:cNvSpPr>
            <a:spLocks noGrp="1"/>
          </p:cNvSpPr>
          <p:nvPr>
            <p:ph idx="1"/>
          </p:nvPr>
        </p:nvSpPr>
        <p:spPr>
          <a:xfrm>
            <a:off x="5118447" y="803186"/>
            <a:ext cx="6852643" cy="5396278"/>
          </a:xfrm>
        </p:spPr>
        <p:txBody>
          <a:bodyPr>
            <a:normAutofit fontScale="62500" lnSpcReduction="20000"/>
          </a:bodyPr>
          <a:lstStyle/>
          <a:p>
            <a:pPr marL="0" indent="0">
              <a:buNone/>
            </a:pPr>
            <a:r>
              <a:rPr lang="tr-TR" b="1" dirty="0"/>
              <a:t>En Fazla Tercih Edilen Grafik Tasarım Programları</a:t>
            </a:r>
          </a:p>
          <a:p>
            <a:pPr marL="0" indent="0">
              <a:buNone/>
            </a:pPr>
            <a:r>
              <a:rPr lang="tr-TR" b="1" dirty="0" err="1"/>
              <a:t>Adobe</a:t>
            </a:r>
            <a:r>
              <a:rPr lang="tr-TR" b="1" dirty="0"/>
              <a:t> </a:t>
            </a:r>
            <a:r>
              <a:rPr lang="tr-TR" b="1" dirty="0" err="1"/>
              <a:t>Photoshop</a:t>
            </a:r>
            <a:endParaRPr lang="tr-TR" b="1" dirty="0"/>
          </a:p>
          <a:p>
            <a:r>
              <a:rPr lang="tr-TR" dirty="0"/>
              <a:t>Grafik ve web tasarımcılar tarafından en fazla tercih edilen </a:t>
            </a:r>
            <a:r>
              <a:rPr lang="tr-TR" dirty="0" err="1"/>
              <a:t>Adobe</a:t>
            </a:r>
            <a:r>
              <a:rPr lang="tr-TR" dirty="0"/>
              <a:t> firmasının grafik programıdır. </a:t>
            </a:r>
            <a:r>
              <a:rPr lang="tr-TR" dirty="0" err="1"/>
              <a:t>Photoshop</a:t>
            </a:r>
            <a:r>
              <a:rPr lang="tr-TR" dirty="0"/>
              <a:t> programının birçok kendine has çalışma alanları bulunmaktadır, özellikleri arasında herhangi bir mevcut resmin üzerine, farklı bir resim kullanılarak farklı bir çalışma ortaya çıkarmak mümkündür. Yine aynı şekilde resim birleştirme, özgün tasarımlar yapabilme ve en önemlisi PSD uzantısı ile çalışma kaydedilerek, ilerleyen zamanlarda tekrar çalışma üzerinde devam edilebilmektedir. Bu sebeple profesyonel grafik tasarımcıları ve tüm medya çalışanları </a:t>
            </a:r>
            <a:r>
              <a:rPr lang="tr-TR" dirty="0" err="1"/>
              <a:t>Photoshop</a:t>
            </a:r>
            <a:r>
              <a:rPr lang="tr-TR" dirty="0"/>
              <a:t> programını tercih etmektedir.</a:t>
            </a:r>
          </a:p>
          <a:p>
            <a:pPr marL="0" indent="0">
              <a:buNone/>
            </a:pPr>
            <a:r>
              <a:rPr lang="tr-TR" b="1" dirty="0" err="1"/>
              <a:t>Corel</a:t>
            </a:r>
            <a:r>
              <a:rPr lang="tr-TR" b="1" dirty="0"/>
              <a:t> Draw</a:t>
            </a:r>
          </a:p>
          <a:p>
            <a:r>
              <a:rPr lang="tr-TR" dirty="0" err="1"/>
              <a:t>Corel</a:t>
            </a:r>
            <a:r>
              <a:rPr lang="tr-TR" dirty="0"/>
              <a:t> Draw grafik tasarım programı genel olarak matbaa ve baskı işleri yapanlar için tercih edilen bir programdır. </a:t>
            </a:r>
            <a:r>
              <a:rPr lang="tr-TR" dirty="0" err="1"/>
              <a:t>Corel</a:t>
            </a:r>
            <a:r>
              <a:rPr lang="tr-TR" dirty="0"/>
              <a:t> Draw ile dijital baskı çalışmaları, el ilanları, tekstil tasarımları, broşür ve kartvizit gibi baskı yapılacak tasarımlar için en fazla tercih edilen programlar sıralamasında yer almaktadır. Vektör tabanlı olan bu program, profesyonel kullanıcılar için 1989 yılında aktif olarak birçok sektörde kullanılmaya başlanmıştır. Özellikle matbaa ve baskı işleri yapmayı planlayan yeni kullanıcılar için en uygun programdır.</a:t>
            </a:r>
          </a:p>
          <a:p>
            <a:pPr marL="0" indent="0">
              <a:buNone/>
            </a:pPr>
            <a:r>
              <a:rPr lang="tr-TR" b="1" dirty="0" err="1"/>
              <a:t>Adobe</a:t>
            </a:r>
            <a:r>
              <a:rPr lang="tr-TR" b="1" dirty="0"/>
              <a:t> </a:t>
            </a:r>
            <a:r>
              <a:rPr lang="tr-TR" b="1" dirty="0" err="1"/>
              <a:t>Illustrator</a:t>
            </a:r>
            <a:endParaRPr lang="tr-TR" b="1" dirty="0"/>
          </a:p>
          <a:p>
            <a:r>
              <a:rPr lang="tr-TR" dirty="0" err="1"/>
              <a:t>Illustrator</a:t>
            </a:r>
            <a:r>
              <a:rPr lang="tr-TR" dirty="0"/>
              <a:t> programı aynı </a:t>
            </a:r>
            <a:r>
              <a:rPr lang="tr-TR" dirty="0" err="1"/>
              <a:t>Corel</a:t>
            </a:r>
            <a:r>
              <a:rPr lang="tr-TR" dirty="0"/>
              <a:t> Draw grafik tasarım programı gibi </a:t>
            </a:r>
            <a:r>
              <a:rPr lang="tr-TR" dirty="0" err="1"/>
              <a:t>vektörel</a:t>
            </a:r>
            <a:r>
              <a:rPr lang="tr-TR" dirty="0"/>
              <a:t> tabanlı olmaktadır. </a:t>
            </a:r>
            <a:r>
              <a:rPr lang="tr-TR" dirty="0" err="1">
                <a:hlinkClick r:id="rId2"/>
              </a:rPr>
              <a:t>Adobe</a:t>
            </a:r>
            <a:r>
              <a:rPr lang="tr-TR" dirty="0">
                <a:hlinkClick r:id="rId2"/>
              </a:rPr>
              <a:t> </a:t>
            </a:r>
            <a:r>
              <a:rPr lang="tr-TR" dirty="0" err="1">
                <a:hlinkClick r:id="rId2"/>
              </a:rPr>
              <a:t>Illustrator</a:t>
            </a:r>
            <a:r>
              <a:rPr lang="tr-TR" dirty="0"/>
              <a:t> genel olarak baskı işleri yapan tasarımcılar için tercih edilmektedir. Medya ajansları, matbaalar, reklam tabelası yapan firmalar, tekstil firmaları ve sayamadığımız birçok sektör için vazgeçilmez tasarım programları arasında yer almaktadır. </a:t>
            </a:r>
            <a:r>
              <a:rPr lang="tr-TR" dirty="0" err="1"/>
              <a:t>Illustrator</a:t>
            </a:r>
            <a:r>
              <a:rPr lang="tr-TR" dirty="0"/>
              <a:t> programının diğer bir özelliği ise, bir görselin küçültüldüğünde dahi herhangi bir çözünürlük bozukluğu yaşatmamasıdır.</a:t>
            </a:r>
          </a:p>
        </p:txBody>
      </p:sp>
      <p:pic>
        <p:nvPicPr>
          <p:cNvPr id="13314" name="Picture 2" descr="Grafik Tasarım | Tales Tasarım &amp; Fuar">
            <a:extLst>
              <a:ext uri="{FF2B5EF4-FFF2-40B4-BE49-F238E27FC236}">
                <a16:creationId xmlns:a16="http://schemas.microsoft.com/office/drawing/2014/main" id="{0E255E56-BB78-4209-8E15-14E8F1F3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62" y="-65494"/>
            <a:ext cx="4876800" cy="296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500" b="1" spc="-5" dirty="0">
                <a:latin typeface="Book Antiqua" pitchFamily="18" charset="0"/>
              </a:rPr>
              <a:t>PHOTOSHOP PROGRAMI TEMEL KULLANIMI</a:t>
            </a:r>
            <a:endParaRPr lang="tr-TR" sz="2500" dirty="0"/>
          </a:p>
        </p:txBody>
      </p:sp>
      <p:pic>
        <p:nvPicPr>
          <p:cNvPr id="6" name="İçerik Yer Tutucusu 5">
            <a:extLst>
              <a:ext uri="{FF2B5EF4-FFF2-40B4-BE49-F238E27FC236}">
                <a16:creationId xmlns:a16="http://schemas.microsoft.com/office/drawing/2014/main" id="{6ADF284B-4D64-4FA8-B567-040746E813D3}"/>
              </a:ext>
            </a:extLst>
          </p:cNvPr>
          <p:cNvPicPr>
            <a:picLocks noGrp="1" noChangeAspect="1"/>
          </p:cNvPicPr>
          <p:nvPr>
            <p:ph idx="1"/>
          </p:nvPr>
        </p:nvPicPr>
        <p:blipFill>
          <a:blip r:embed="rId2"/>
          <a:stretch>
            <a:fillRect/>
          </a:stretch>
        </p:blipFill>
        <p:spPr>
          <a:xfrm>
            <a:off x="4652649" y="1107348"/>
            <a:ext cx="7158896" cy="4605556"/>
          </a:xfrm>
        </p:spPr>
      </p:pic>
      <p:pic>
        <p:nvPicPr>
          <p:cNvPr id="10244" name="Picture 4" descr="Photoshop logo PNG">
            <a:extLst>
              <a:ext uri="{FF2B5EF4-FFF2-40B4-BE49-F238E27FC236}">
                <a16:creationId xmlns:a16="http://schemas.microsoft.com/office/drawing/2014/main" id="{8E18B9AB-BDD1-43FF-8A5C-7F6BB2AD6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DOSYA İŞLEMLERİ</a:t>
            </a:r>
            <a:endParaRPr lang="tr-TR" sz="3800" dirty="0"/>
          </a:p>
        </p:txBody>
      </p:sp>
      <p:pic>
        <p:nvPicPr>
          <p:cNvPr id="8" name="İçerik Yer Tutucusu 7">
            <a:extLst>
              <a:ext uri="{FF2B5EF4-FFF2-40B4-BE49-F238E27FC236}">
                <a16:creationId xmlns:a16="http://schemas.microsoft.com/office/drawing/2014/main" id="{873939EF-EB09-49B4-8956-6A67598324CD}"/>
              </a:ext>
            </a:extLst>
          </p:cNvPr>
          <p:cNvPicPr>
            <a:picLocks noGrp="1" noChangeAspect="1"/>
          </p:cNvPicPr>
          <p:nvPr>
            <p:ph sz="half" idx="1"/>
          </p:nvPr>
        </p:nvPicPr>
        <p:blipFill rotWithShape="1">
          <a:blip r:embed="rId2"/>
          <a:srcRect t="16479" r="36343" b="52276"/>
          <a:stretch/>
        </p:blipFill>
        <p:spPr>
          <a:xfrm>
            <a:off x="5116229" y="1290632"/>
            <a:ext cx="6354862" cy="1754571"/>
          </a:xfrm>
        </p:spPr>
      </p:pic>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p:txBody>
          <a:bodyPr>
            <a:normAutofit/>
          </a:bodyPr>
          <a:lstStyle/>
          <a:p>
            <a:r>
              <a:rPr lang="tr-TR" dirty="0"/>
              <a:t>Yeni bir proje dosyası açmak için File menüsünden </a:t>
            </a:r>
            <a:r>
              <a:rPr lang="tr-TR" dirty="0" err="1"/>
              <a:t>new</a:t>
            </a:r>
            <a:r>
              <a:rPr lang="tr-TR" dirty="0"/>
              <a:t> seçeneği veya CTRL + N </a:t>
            </a:r>
            <a:r>
              <a:rPr lang="tr-TR" dirty="0" err="1"/>
              <a:t>kısayolu</a:t>
            </a:r>
            <a:r>
              <a:rPr lang="tr-TR" dirty="0"/>
              <a:t> kullanılır.</a:t>
            </a:r>
          </a:p>
          <a:p>
            <a:r>
              <a:rPr lang="tr-TR" dirty="0"/>
              <a:t>Daha önceden oluşturulmuş bir proje dosyasını açmak için File menüsünden </a:t>
            </a:r>
            <a:r>
              <a:rPr lang="tr-TR" dirty="0" err="1"/>
              <a:t>open</a:t>
            </a:r>
            <a:r>
              <a:rPr lang="tr-TR" dirty="0"/>
              <a:t> seçeneği veya CTRL + O </a:t>
            </a:r>
            <a:r>
              <a:rPr lang="tr-TR" dirty="0" err="1"/>
              <a:t>kısayolu</a:t>
            </a:r>
            <a:r>
              <a:rPr lang="tr-TR" dirty="0"/>
              <a:t> kullanılır.</a:t>
            </a:r>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DOSYA ÖZELLİKLERİ</a:t>
            </a:r>
            <a:endParaRPr lang="tr-TR" sz="38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5118447" y="3900880"/>
            <a:ext cx="6944922" cy="2676479"/>
          </a:xfrm>
        </p:spPr>
        <p:txBody>
          <a:bodyPr>
            <a:normAutofit fontScale="85000" lnSpcReduction="10000"/>
          </a:bodyPr>
          <a:lstStyle/>
          <a:p>
            <a:r>
              <a:rPr lang="tr-TR" dirty="0"/>
              <a:t>Yeni bir proje dosyası açma işlemi yapıldıktan sonra gelen pencerede Name bölümüne dosya adı girilir.</a:t>
            </a:r>
          </a:p>
          <a:p>
            <a:r>
              <a:rPr lang="tr-TR" dirty="0" err="1"/>
              <a:t>Width</a:t>
            </a:r>
            <a:r>
              <a:rPr lang="tr-TR" dirty="0"/>
              <a:t> bölümüne çalışma alanının yatay ölçüşü ve ölçü birimi girilir.</a:t>
            </a:r>
          </a:p>
          <a:p>
            <a:r>
              <a:rPr lang="tr-TR" dirty="0" err="1"/>
              <a:t>Height</a:t>
            </a:r>
            <a:r>
              <a:rPr lang="tr-TR" dirty="0"/>
              <a:t> bölümüne çalışma alanının dikey ölçüşü ve ölçü birimi girilir.</a:t>
            </a:r>
          </a:p>
          <a:p>
            <a:r>
              <a:rPr lang="tr-TR" dirty="0" err="1"/>
              <a:t>Resolution</a:t>
            </a:r>
            <a:r>
              <a:rPr lang="tr-TR" dirty="0"/>
              <a:t> bölümüne ise </a:t>
            </a:r>
            <a:r>
              <a:rPr lang="tr-TR" dirty="0" err="1"/>
              <a:t>pixel</a:t>
            </a:r>
            <a:r>
              <a:rPr lang="tr-TR" dirty="0"/>
              <a:t> / </a:t>
            </a:r>
            <a:r>
              <a:rPr lang="tr-TR" dirty="0" err="1"/>
              <a:t>inch</a:t>
            </a:r>
            <a:r>
              <a:rPr lang="tr-TR" dirty="0"/>
              <a:t> türünden çözünürlük değeri girilir.</a:t>
            </a:r>
          </a:p>
          <a:p>
            <a:r>
              <a:rPr lang="tr-TR" dirty="0" err="1"/>
              <a:t>Color</a:t>
            </a:r>
            <a:r>
              <a:rPr lang="tr-TR" dirty="0"/>
              <a:t> </a:t>
            </a:r>
            <a:r>
              <a:rPr lang="tr-TR" dirty="0" err="1"/>
              <a:t>mode</a:t>
            </a:r>
            <a:r>
              <a:rPr lang="tr-TR" dirty="0"/>
              <a:t> seçeneğinde çalışma bilgisayarda kullanılacaksa RGB matbaada basılacaksa CMYK seçilmelidir.</a:t>
            </a:r>
          </a:p>
          <a:p>
            <a:endParaRPr lang="tr-TR" dirty="0"/>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11" name="İçerik Yer Tutucusu 10">
            <a:extLst>
              <a:ext uri="{FF2B5EF4-FFF2-40B4-BE49-F238E27FC236}">
                <a16:creationId xmlns:a16="http://schemas.microsoft.com/office/drawing/2014/main" id="{8CDFCC32-DF20-426F-9816-7CE0A2A8B98C}"/>
              </a:ext>
            </a:extLst>
          </p:cNvPr>
          <p:cNvPicPr>
            <a:picLocks noGrp="1" noChangeAspect="1"/>
          </p:cNvPicPr>
          <p:nvPr>
            <p:ph sz="half" idx="1"/>
          </p:nvPr>
        </p:nvPicPr>
        <p:blipFill>
          <a:blip r:embed="rId3"/>
          <a:stretch>
            <a:fillRect/>
          </a:stretch>
        </p:blipFill>
        <p:spPr>
          <a:xfrm>
            <a:off x="5176007" y="280640"/>
            <a:ext cx="6126993" cy="3446433"/>
          </a:xfrm>
        </p:spPr>
      </p:pic>
    </p:spTree>
    <p:extLst>
      <p:ext uri="{BB962C8B-B14F-4D97-AF65-F5344CB8AC3E}">
        <p14:creationId xmlns:p14="http://schemas.microsoft.com/office/powerpoint/2010/main" val="41095864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ARAÇLAR MENÜSÜ</a:t>
            </a:r>
            <a:endParaRPr lang="tr-TR" sz="3800" dirty="0"/>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8" name="İçerik Yer Tutucusu 7">
            <a:extLst>
              <a:ext uri="{FF2B5EF4-FFF2-40B4-BE49-F238E27FC236}">
                <a16:creationId xmlns:a16="http://schemas.microsoft.com/office/drawing/2014/main" id="{C893FF7B-27A7-4798-97C5-494F0C2F4BD7}"/>
              </a:ext>
            </a:extLst>
          </p:cNvPr>
          <p:cNvPicPr>
            <a:picLocks noGrp="1" noChangeAspect="1"/>
          </p:cNvPicPr>
          <p:nvPr>
            <p:ph sz="half" idx="1"/>
          </p:nvPr>
        </p:nvPicPr>
        <p:blipFill>
          <a:blip r:embed="rId4"/>
          <a:stretch>
            <a:fillRect/>
          </a:stretch>
        </p:blipFill>
        <p:spPr>
          <a:xfrm>
            <a:off x="4907067" y="596756"/>
            <a:ext cx="1021358" cy="5832019"/>
          </a:xfrm>
        </p:spPr>
      </p:pic>
      <p:sp>
        <p:nvSpPr>
          <p:cNvPr id="10" name="İçerik Yer Tutucusu 3">
            <a:extLst>
              <a:ext uri="{FF2B5EF4-FFF2-40B4-BE49-F238E27FC236}">
                <a16:creationId xmlns:a16="http://schemas.microsoft.com/office/drawing/2014/main" id="{C11E86D6-B0B9-4E13-B738-D3D694580A34}"/>
              </a:ext>
            </a:extLst>
          </p:cNvPr>
          <p:cNvSpPr>
            <a:spLocks noGrp="1"/>
          </p:cNvSpPr>
          <p:nvPr>
            <p:ph sz="half" idx="2"/>
          </p:nvPr>
        </p:nvSpPr>
        <p:spPr>
          <a:xfrm>
            <a:off x="7113863" y="596756"/>
            <a:ext cx="4949505" cy="6261244"/>
          </a:xfrm>
        </p:spPr>
        <p:txBody>
          <a:bodyPr>
            <a:normAutofit fontScale="85000" lnSpcReduction="10000"/>
          </a:bodyPr>
          <a:lstStyle/>
          <a:p>
            <a:r>
              <a:rPr lang="tr-TR" dirty="0"/>
              <a:t>Taşıma aracı ile çalışma alanında yer alan tüm nesneler taşınabilir, bu aracın özelliği olan Show </a:t>
            </a:r>
            <a:r>
              <a:rPr lang="tr-TR" dirty="0" err="1"/>
              <a:t>transform</a:t>
            </a:r>
            <a:r>
              <a:rPr lang="tr-TR" dirty="0"/>
              <a:t> </a:t>
            </a:r>
            <a:r>
              <a:rPr lang="tr-TR" dirty="0" err="1"/>
              <a:t>controls</a:t>
            </a:r>
            <a:r>
              <a:rPr lang="tr-TR" dirty="0"/>
              <a:t> seçeneği ile nesneler döndürülebilir, büyütme ve küçültme işlemleri yapılabilir.</a:t>
            </a:r>
          </a:p>
          <a:p>
            <a:r>
              <a:rPr lang="tr-TR" dirty="0"/>
              <a:t>Magic </a:t>
            </a:r>
            <a:r>
              <a:rPr lang="tr-TR" dirty="0" err="1"/>
              <a:t>wand</a:t>
            </a:r>
            <a:r>
              <a:rPr lang="tr-TR" dirty="0"/>
              <a:t> </a:t>
            </a:r>
            <a:r>
              <a:rPr lang="tr-TR" dirty="0" err="1"/>
              <a:t>tools</a:t>
            </a:r>
            <a:r>
              <a:rPr lang="tr-TR" dirty="0"/>
              <a:t> aracı ile bir resimde yer alan benzer renkteki alanlar tek tıklamayla seçili hale getirilir. </a:t>
            </a:r>
            <a:r>
              <a:rPr lang="tr-TR" dirty="0" err="1"/>
              <a:t>Tolerance</a:t>
            </a:r>
            <a:r>
              <a:rPr lang="tr-TR" dirty="0"/>
              <a:t> ayarı ile seçim alanı hassasiyeti arttırıp azaltılabilir.</a:t>
            </a:r>
          </a:p>
          <a:p>
            <a:r>
              <a:rPr lang="tr-TR" dirty="0"/>
              <a:t>Seçim aracı: Alt araçlar olarak dikdörtgen, elips, dikey çizgi ve yatay çizgi seçim araçlarını bulundurur. Bu şekiller ile istenilen büyüklükte seçim alanı oluşturulabilir.</a:t>
            </a:r>
          </a:p>
          <a:p>
            <a:r>
              <a:rPr lang="tr-TR" dirty="0"/>
              <a:t>Metin aracı ile çalışmaya istenilen yerde veya yazı alanı oluşturularak istenilen alan içinde yazı eklenebilir.</a:t>
            </a:r>
          </a:p>
          <a:p>
            <a:r>
              <a:rPr lang="tr-TR" dirty="0"/>
              <a:t>Dikdörtgen çizim aracı.</a:t>
            </a:r>
            <a:br>
              <a:rPr lang="tr-TR" dirty="0"/>
            </a:br>
            <a:r>
              <a:rPr lang="tr-TR" dirty="0"/>
              <a:t>Alt araçlar olarak oval</a:t>
            </a:r>
            <a:br>
              <a:rPr lang="tr-TR" dirty="0"/>
            </a:br>
            <a:r>
              <a:rPr lang="tr-TR" dirty="0"/>
              <a:t> kenarlı dikdörtgen,</a:t>
            </a:r>
            <a:br>
              <a:rPr lang="tr-TR" dirty="0"/>
            </a:br>
            <a:r>
              <a:rPr lang="tr-TR" dirty="0"/>
              <a:t> elips, çokgen, çizgi ve</a:t>
            </a:r>
            <a:br>
              <a:rPr lang="tr-TR" dirty="0"/>
            </a:br>
            <a:r>
              <a:rPr lang="tr-TR" dirty="0" err="1"/>
              <a:t>custom</a:t>
            </a:r>
            <a:r>
              <a:rPr lang="tr-TR" dirty="0"/>
              <a:t> </a:t>
            </a:r>
            <a:r>
              <a:rPr lang="tr-TR" dirty="0" err="1"/>
              <a:t>shape</a:t>
            </a:r>
            <a:r>
              <a:rPr lang="tr-TR" dirty="0"/>
              <a:t> araçlarını </a:t>
            </a:r>
            <a:br>
              <a:rPr lang="tr-TR" dirty="0"/>
            </a:br>
            <a:r>
              <a:rPr lang="tr-TR" dirty="0"/>
              <a:t>bulundurur.</a:t>
            </a:r>
          </a:p>
        </p:txBody>
      </p:sp>
      <p:pic>
        <p:nvPicPr>
          <p:cNvPr id="12" name="İçerik Yer Tutucusu 7">
            <a:extLst>
              <a:ext uri="{FF2B5EF4-FFF2-40B4-BE49-F238E27FC236}">
                <a16:creationId xmlns:a16="http://schemas.microsoft.com/office/drawing/2014/main" id="{F482F35C-6374-4985-B76F-1428DDFC2C9D}"/>
              </a:ext>
            </a:extLst>
          </p:cNvPr>
          <p:cNvPicPr>
            <a:picLocks noChangeAspect="1"/>
          </p:cNvPicPr>
          <p:nvPr/>
        </p:nvPicPr>
        <p:blipFill rotWithShape="1">
          <a:blip r:embed="rId4"/>
          <a:srcRect l="44695" t="4097" b="87848"/>
          <a:stretch/>
        </p:blipFill>
        <p:spPr>
          <a:xfrm>
            <a:off x="6582559" y="681900"/>
            <a:ext cx="564858" cy="469784"/>
          </a:xfrm>
          <a:prstGeom prst="rect">
            <a:avLst/>
          </a:prstGeom>
        </p:spPr>
      </p:pic>
      <p:pic>
        <p:nvPicPr>
          <p:cNvPr id="13" name="İçerik Yer Tutucusu 7">
            <a:extLst>
              <a:ext uri="{FF2B5EF4-FFF2-40B4-BE49-F238E27FC236}">
                <a16:creationId xmlns:a16="http://schemas.microsoft.com/office/drawing/2014/main" id="{C4EE555B-C21D-4940-ABC3-878B67C6BEAB}"/>
              </a:ext>
            </a:extLst>
          </p:cNvPr>
          <p:cNvPicPr>
            <a:picLocks noChangeAspect="1"/>
          </p:cNvPicPr>
          <p:nvPr/>
        </p:nvPicPr>
        <p:blipFill rotWithShape="1">
          <a:blip r:embed="rId4"/>
          <a:srcRect l="44695" t="11577" b="80368"/>
          <a:stretch/>
        </p:blipFill>
        <p:spPr>
          <a:xfrm>
            <a:off x="6549005" y="2104777"/>
            <a:ext cx="564858" cy="469784"/>
          </a:xfrm>
          <a:prstGeom prst="rect">
            <a:avLst/>
          </a:prstGeom>
        </p:spPr>
      </p:pic>
      <p:pic>
        <p:nvPicPr>
          <p:cNvPr id="14" name="İçerik Yer Tutucusu 7">
            <a:extLst>
              <a:ext uri="{FF2B5EF4-FFF2-40B4-BE49-F238E27FC236}">
                <a16:creationId xmlns:a16="http://schemas.microsoft.com/office/drawing/2014/main" id="{3C3D8CC3-2D4F-47AA-BF53-C66CF1453D61}"/>
              </a:ext>
            </a:extLst>
          </p:cNvPr>
          <p:cNvPicPr>
            <a:picLocks noChangeAspect="1"/>
          </p:cNvPicPr>
          <p:nvPr/>
        </p:nvPicPr>
        <p:blipFill rotWithShape="1">
          <a:blip r:embed="rId4"/>
          <a:srcRect l="-5305" t="3818" r="50000" b="88127"/>
          <a:stretch/>
        </p:blipFill>
        <p:spPr>
          <a:xfrm>
            <a:off x="6549005" y="3277872"/>
            <a:ext cx="564858" cy="469784"/>
          </a:xfrm>
          <a:prstGeom prst="rect">
            <a:avLst/>
          </a:prstGeom>
        </p:spPr>
      </p:pic>
      <p:pic>
        <p:nvPicPr>
          <p:cNvPr id="15" name="İçerik Yer Tutucusu 7">
            <a:extLst>
              <a:ext uri="{FF2B5EF4-FFF2-40B4-BE49-F238E27FC236}">
                <a16:creationId xmlns:a16="http://schemas.microsoft.com/office/drawing/2014/main" id="{83DCD212-92DD-4DB7-8869-DB0780774686}"/>
              </a:ext>
            </a:extLst>
          </p:cNvPr>
          <p:cNvPicPr>
            <a:picLocks noChangeAspect="1"/>
          </p:cNvPicPr>
          <p:nvPr/>
        </p:nvPicPr>
        <p:blipFill rotWithShape="1">
          <a:blip r:embed="rId4"/>
          <a:srcRect l="44695" t="56894" b="35051"/>
          <a:stretch/>
        </p:blipFill>
        <p:spPr>
          <a:xfrm>
            <a:off x="6607726" y="4450967"/>
            <a:ext cx="564858" cy="469784"/>
          </a:xfrm>
          <a:prstGeom prst="rect">
            <a:avLst/>
          </a:prstGeom>
        </p:spPr>
      </p:pic>
      <p:pic>
        <p:nvPicPr>
          <p:cNvPr id="16" name="İçerik Yer Tutucusu 7">
            <a:extLst>
              <a:ext uri="{FF2B5EF4-FFF2-40B4-BE49-F238E27FC236}">
                <a16:creationId xmlns:a16="http://schemas.microsoft.com/office/drawing/2014/main" id="{443EC862-2F33-4078-9EFF-70B559732417}"/>
              </a:ext>
            </a:extLst>
          </p:cNvPr>
          <p:cNvPicPr>
            <a:picLocks noChangeAspect="1"/>
          </p:cNvPicPr>
          <p:nvPr/>
        </p:nvPicPr>
        <p:blipFill rotWithShape="1">
          <a:blip r:embed="rId4"/>
          <a:srcRect l="50349" t="63986" r="-5654" b="27959"/>
          <a:stretch/>
        </p:blipFill>
        <p:spPr>
          <a:xfrm>
            <a:off x="6632604" y="5404060"/>
            <a:ext cx="564858" cy="469784"/>
          </a:xfrm>
          <a:prstGeom prst="rect">
            <a:avLst/>
          </a:prstGeom>
        </p:spPr>
      </p:pic>
      <p:graphicFrame>
        <p:nvGraphicFramePr>
          <p:cNvPr id="9" name="Nesne 8">
            <a:extLst>
              <a:ext uri="{FF2B5EF4-FFF2-40B4-BE49-F238E27FC236}">
                <a16:creationId xmlns:a16="http://schemas.microsoft.com/office/drawing/2014/main" id="{9AE3FB37-F907-4FA9-9609-3CD026B5D0DD}"/>
              </a:ext>
            </a:extLst>
          </p:cNvPr>
          <p:cNvGraphicFramePr>
            <a:graphicFrameLocks noChangeAspect="1"/>
          </p:cNvGraphicFramePr>
          <p:nvPr>
            <p:extLst>
              <p:ext uri="{D42A27DB-BD31-4B8C-83A1-F6EECF244321}">
                <p14:modId xmlns:p14="http://schemas.microsoft.com/office/powerpoint/2010/main" val="662578661"/>
              </p:ext>
            </p:extLst>
          </p:nvPr>
        </p:nvGraphicFramePr>
        <p:xfrm>
          <a:off x="9588615" y="5186118"/>
          <a:ext cx="2323335" cy="1548890"/>
        </p:xfrm>
        <a:graphic>
          <a:graphicData uri="http://schemas.openxmlformats.org/presentationml/2006/ole">
            <mc:AlternateContent xmlns:mc="http://schemas.openxmlformats.org/markup-compatibility/2006">
              <mc:Choice xmlns:v="urn:schemas-microsoft-com:vml" Requires="v">
                <p:oleObj spid="_x0000_s11276" name="Image" r:id="rId5" imgW="3276000" imgH="2184120" progId="Photoshop.Image.12">
                  <p:embed/>
                </p:oleObj>
              </mc:Choice>
              <mc:Fallback>
                <p:oleObj name="Image" r:id="rId5" imgW="3276000" imgH="2184120" progId="Photoshop.Image.12">
                  <p:embed/>
                  <p:pic>
                    <p:nvPicPr>
                      <p:cNvPr id="0" name=""/>
                      <p:cNvPicPr/>
                      <p:nvPr/>
                    </p:nvPicPr>
                    <p:blipFill>
                      <a:blip r:embed="rId6"/>
                      <a:stretch>
                        <a:fillRect/>
                      </a:stretch>
                    </p:blipFill>
                    <p:spPr>
                      <a:xfrm>
                        <a:off x="9588615" y="5186118"/>
                        <a:ext cx="2323335" cy="1548890"/>
                      </a:xfrm>
                      <a:prstGeom prst="rect">
                        <a:avLst/>
                      </a:prstGeom>
                    </p:spPr>
                  </p:pic>
                </p:oleObj>
              </mc:Fallback>
            </mc:AlternateContent>
          </a:graphicData>
        </a:graphic>
      </p:graphicFrame>
      <p:sp>
        <p:nvSpPr>
          <p:cNvPr id="17" name="İçerik Yer Tutucusu 3">
            <a:extLst>
              <a:ext uri="{FF2B5EF4-FFF2-40B4-BE49-F238E27FC236}">
                <a16:creationId xmlns:a16="http://schemas.microsoft.com/office/drawing/2014/main" id="{A6B6BEF1-0B7E-4C5B-864B-541414BE5B11}"/>
              </a:ext>
            </a:extLst>
          </p:cNvPr>
          <p:cNvSpPr txBox="1">
            <a:spLocks/>
          </p:cNvSpPr>
          <p:nvPr/>
        </p:nvSpPr>
        <p:spPr>
          <a:xfrm>
            <a:off x="1045974" y="5375677"/>
            <a:ext cx="4196237" cy="23835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tr-TR" sz="1200" dirty="0">
                <a:solidFill>
                  <a:srgbClr val="FF0000"/>
                </a:solidFill>
              </a:rPr>
              <a:t>Araçlar panelinde sağ alt köşesinde siyah üçgen simgesi olan araçlarda alt araç var demektir. Alt araçları görmek için aracın üzerinde fare ile sağ tıklanır.</a:t>
            </a:r>
          </a:p>
        </p:txBody>
      </p:sp>
    </p:spTree>
    <p:extLst>
      <p:ext uri="{BB962C8B-B14F-4D97-AF65-F5344CB8AC3E}">
        <p14:creationId xmlns:p14="http://schemas.microsoft.com/office/powerpoint/2010/main" val="14812495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500" b="1" spc="-5" dirty="0">
                <a:latin typeface="Book Antiqua" pitchFamily="18" charset="0"/>
              </a:rPr>
              <a:t>KATMANLAR</a:t>
            </a:r>
            <a:endParaRPr lang="tr-TR" sz="35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5118447" y="3900880"/>
            <a:ext cx="6944922" cy="2676479"/>
          </a:xfrm>
        </p:spPr>
        <p:txBody>
          <a:bodyPr>
            <a:normAutofit/>
          </a:bodyPr>
          <a:lstStyle/>
          <a:p>
            <a:r>
              <a:rPr lang="tr-TR" dirty="0"/>
              <a:t>Katmanlar bölümü üst üste yerleştirilmiş camlara resim yapmaya benzetilebilir. Katmanlardaki yer alan nesneler çalışma alanında eğer üst üste gelirse katman sıralamasında üst sırada yer alan nesne </a:t>
            </a:r>
            <a:r>
              <a:rPr lang="tr-TR" dirty="0" err="1"/>
              <a:t>gönünür</a:t>
            </a:r>
            <a:r>
              <a:rPr lang="tr-TR" dirty="0"/>
              <a:t>. Üstte yer alan nesne eğer alttaki nesneden alan olarak daha büyükse alttaki nesne görünmez.</a:t>
            </a:r>
          </a:p>
          <a:p>
            <a:endParaRPr lang="tr-TR" dirty="0"/>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13" name="İçerik Yer Tutucusu 12">
            <a:extLst>
              <a:ext uri="{FF2B5EF4-FFF2-40B4-BE49-F238E27FC236}">
                <a16:creationId xmlns:a16="http://schemas.microsoft.com/office/drawing/2014/main" id="{1FDA234C-5EA5-46A7-A1AF-972D80DC7624}"/>
              </a:ext>
            </a:extLst>
          </p:cNvPr>
          <p:cNvPicPr>
            <a:picLocks noGrp="1" noChangeAspect="1"/>
          </p:cNvPicPr>
          <p:nvPr>
            <p:ph sz="half" idx="1"/>
          </p:nvPr>
        </p:nvPicPr>
        <p:blipFill>
          <a:blip r:embed="rId3"/>
          <a:stretch>
            <a:fillRect/>
          </a:stretch>
        </p:blipFill>
        <p:spPr>
          <a:xfrm>
            <a:off x="4695290" y="309430"/>
            <a:ext cx="7300967" cy="3289447"/>
          </a:xfrm>
        </p:spPr>
      </p:pic>
    </p:spTree>
    <p:extLst>
      <p:ext uri="{BB962C8B-B14F-4D97-AF65-F5344CB8AC3E}">
        <p14:creationId xmlns:p14="http://schemas.microsoft.com/office/powerpoint/2010/main" val="27793042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500" b="1" spc="-5" dirty="0">
                <a:latin typeface="Book Antiqua" pitchFamily="18" charset="0"/>
              </a:rPr>
              <a:t>KATMANLAR</a:t>
            </a:r>
            <a:endParaRPr lang="tr-TR" sz="35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6947247" y="437364"/>
            <a:ext cx="5161334" cy="6300320"/>
          </a:xfrm>
        </p:spPr>
        <p:txBody>
          <a:bodyPr>
            <a:noAutofit/>
          </a:bodyPr>
          <a:lstStyle/>
          <a:p>
            <a:r>
              <a:rPr lang="tr-TR" sz="1500" dirty="0"/>
              <a:t>Background katmanı çalışma alanımızın özelliklerini belirler. Resim yaparken kullandığımız resim kağıdına benzetilebilir. Özellikleri değiştirilmek isteniyorsa background katmanına çift tıklayarak gelen ekrana onay verip kilit kaldırılmalıdır.</a:t>
            </a:r>
          </a:p>
          <a:p>
            <a:r>
              <a:rPr lang="tr-TR" sz="1500" dirty="0"/>
              <a:t>Katmanlara isim vermek için katman isminin bulunduğu alana çift tıklamak gerekir.</a:t>
            </a:r>
          </a:p>
          <a:p>
            <a:r>
              <a:rPr lang="tr-TR" sz="1500" dirty="0"/>
              <a:t>Katmanda yer alan bir şekil ise rengini değiştirmek için katmanın solunda yer alan renk kutucuğa çift tıklanarak istenen renk seçilir.</a:t>
            </a:r>
          </a:p>
          <a:p>
            <a:r>
              <a:rPr lang="tr-TR" sz="1500" dirty="0"/>
              <a:t>Katmanların solunda yer alan göz simgesi katman içerini gizlemek için kullanılmaktadır.</a:t>
            </a:r>
          </a:p>
          <a:p>
            <a:r>
              <a:rPr lang="tr-TR" sz="1500" dirty="0" err="1"/>
              <a:t>Opacity</a:t>
            </a:r>
            <a:r>
              <a:rPr lang="tr-TR" sz="1500" dirty="0"/>
              <a:t> katmanda yer alan içeriğin şeffaf görünmesini sağlayan özelliktir.</a:t>
            </a:r>
          </a:p>
          <a:p>
            <a:r>
              <a:rPr lang="tr-TR" sz="1500" dirty="0"/>
              <a:t>Yeni boş katman oluşturmak için kullanılır.</a:t>
            </a:r>
          </a:p>
          <a:p>
            <a:r>
              <a:rPr lang="tr-TR" sz="1500" dirty="0"/>
              <a:t>Seçilen katmanı silmek için kullanılır.</a:t>
            </a:r>
          </a:p>
          <a:p>
            <a:r>
              <a:rPr lang="tr-TR" sz="1500" dirty="0" err="1"/>
              <a:t>Group</a:t>
            </a:r>
            <a:r>
              <a:rPr lang="tr-TR" sz="1500" dirty="0"/>
              <a:t> işlemi birden fazla katmanı tek bir klasör içine alarak daha düzenli katman alanı ve taşıma, büyültme, küçültme gibi işlemlerde kolaylık sağlar</a:t>
            </a:r>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Nesne 7">
            <a:extLst>
              <a:ext uri="{FF2B5EF4-FFF2-40B4-BE49-F238E27FC236}">
                <a16:creationId xmlns:a16="http://schemas.microsoft.com/office/drawing/2014/main" id="{4CC63721-ADEB-445A-BF73-32EB388E34CF}"/>
              </a:ext>
            </a:extLst>
          </p:cNvPr>
          <p:cNvGraphicFramePr>
            <a:graphicFrameLocks noChangeAspect="1"/>
          </p:cNvGraphicFramePr>
          <p:nvPr>
            <p:extLst>
              <p:ext uri="{D42A27DB-BD31-4B8C-83A1-F6EECF244321}">
                <p14:modId xmlns:p14="http://schemas.microsoft.com/office/powerpoint/2010/main" val="805390054"/>
              </p:ext>
            </p:extLst>
          </p:nvPr>
        </p:nvGraphicFramePr>
        <p:xfrm>
          <a:off x="4566349" y="529643"/>
          <a:ext cx="2435697" cy="3488684"/>
        </p:xfrm>
        <a:graphic>
          <a:graphicData uri="http://schemas.openxmlformats.org/presentationml/2006/ole">
            <mc:AlternateContent xmlns:mc="http://schemas.openxmlformats.org/markup-compatibility/2006">
              <mc:Choice xmlns:v="urn:schemas-microsoft-com:vml" Requires="v">
                <p:oleObj spid="_x0000_s12299" name="Image" r:id="rId4" imgW="2907720" imgH="4164840" progId="Photoshop.Image.12">
                  <p:embed/>
                </p:oleObj>
              </mc:Choice>
              <mc:Fallback>
                <p:oleObj name="Image" r:id="rId4" imgW="2907720" imgH="4164840" progId="Photoshop.Image.12">
                  <p:embed/>
                  <p:pic>
                    <p:nvPicPr>
                      <p:cNvPr id="0" name=""/>
                      <p:cNvPicPr/>
                      <p:nvPr/>
                    </p:nvPicPr>
                    <p:blipFill>
                      <a:blip r:embed="rId5"/>
                      <a:stretch>
                        <a:fillRect/>
                      </a:stretch>
                    </p:blipFill>
                    <p:spPr>
                      <a:xfrm>
                        <a:off x="4566349" y="529643"/>
                        <a:ext cx="2435697" cy="3488684"/>
                      </a:xfrm>
                      <a:prstGeom prst="rect">
                        <a:avLst/>
                      </a:prstGeom>
                    </p:spPr>
                  </p:pic>
                </p:oleObj>
              </mc:Fallback>
            </mc:AlternateContent>
          </a:graphicData>
        </a:graphic>
      </p:graphicFrame>
      <p:pic>
        <p:nvPicPr>
          <p:cNvPr id="9" name="İçerik Yer Tutucusu 12">
            <a:extLst>
              <a:ext uri="{FF2B5EF4-FFF2-40B4-BE49-F238E27FC236}">
                <a16:creationId xmlns:a16="http://schemas.microsoft.com/office/drawing/2014/main" id="{3093E942-D367-4D81-8A87-3C2285CCF38A}"/>
              </a:ext>
            </a:extLst>
          </p:cNvPr>
          <p:cNvPicPr>
            <a:picLocks noChangeAspect="1"/>
          </p:cNvPicPr>
          <p:nvPr/>
        </p:nvPicPr>
        <p:blipFill rotWithShape="1">
          <a:blip r:embed="rId6"/>
          <a:srcRect l="91556" t="90421" r="4340" b="-615"/>
          <a:stretch/>
        </p:blipFill>
        <p:spPr>
          <a:xfrm>
            <a:off x="6446731" y="4694231"/>
            <a:ext cx="500515" cy="560110"/>
          </a:xfrm>
          <a:prstGeom prst="rect">
            <a:avLst/>
          </a:prstGeom>
        </p:spPr>
      </p:pic>
      <p:pic>
        <p:nvPicPr>
          <p:cNvPr id="14" name="İçerik Yer Tutucusu 12">
            <a:extLst>
              <a:ext uri="{FF2B5EF4-FFF2-40B4-BE49-F238E27FC236}">
                <a16:creationId xmlns:a16="http://schemas.microsoft.com/office/drawing/2014/main" id="{F9731106-610B-4415-AF2F-B5D6F44BF1BD}"/>
              </a:ext>
            </a:extLst>
          </p:cNvPr>
          <p:cNvPicPr>
            <a:picLocks noChangeAspect="1"/>
          </p:cNvPicPr>
          <p:nvPr/>
        </p:nvPicPr>
        <p:blipFill rotWithShape="1">
          <a:blip r:embed="rId6"/>
          <a:srcRect l="94336" t="90421" r="1560" b="626"/>
          <a:stretch/>
        </p:blipFill>
        <p:spPr>
          <a:xfrm>
            <a:off x="6446731" y="5340969"/>
            <a:ext cx="500515" cy="491941"/>
          </a:xfrm>
          <a:prstGeom prst="rect">
            <a:avLst/>
          </a:prstGeom>
        </p:spPr>
      </p:pic>
      <p:pic>
        <p:nvPicPr>
          <p:cNvPr id="15" name="İçerik Yer Tutucusu 12">
            <a:extLst>
              <a:ext uri="{FF2B5EF4-FFF2-40B4-BE49-F238E27FC236}">
                <a16:creationId xmlns:a16="http://schemas.microsoft.com/office/drawing/2014/main" id="{CDBF86F5-9495-478C-A863-76BC1EE75987}"/>
              </a:ext>
            </a:extLst>
          </p:cNvPr>
          <p:cNvPicPr>
            <a:picLocks noChangeAspect="1"/>
          </p:cNvPicPr>
          <p:nvPr/>
        </p:nvPicPr>
        <p:blipFill rotWithShape="1">
          <a:blip r:embed="rId6"/>
          <a:srcRect l="87943" t="92009" r="7953" b="-962"/>
          <a:stretch/>
        </p:blipFill>
        <p:spPr>
          <a:xfrm>
            <a:off x="6446731" y="5930245"/>
            <a:ext cx="500515" cy="491941"/>
          </a:xfrm>
          <a:prstGeom prst="rect">
            <a:avLst/>
          </a:prstGeom>
        </p:spPr>
      </p:pic>
    </p:spTree>
    <p:extLst>
      <p:ext uri="{BB962C8B-B14F-4D97-AF65-F5344CB8AC3E}">
        <p14:creationId xmlns:p14="http://schemas.microsoft.com/office/powerpoint/2010/main" val="39687056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500" b="1" spc="-5" dirty="0">
                <a:latin typeface="Book Antiqua" pitchFamily="18" charset="0"/>
              </a:rPr>
              <a:t>KATMAN</a:t>
            </a:r>
            <a:br>
              <a:rPr lang="tr-TR" sz="3500" b="1" spc="-5" dirty="0">
                <a:latin typeface="Book Antiqua" pitchFamily="18" charset="0"/>
              </a:rPr>
            </a:br>
            <a:r>
              <a:rPr lang="tr-TR" sz="3500" b="1" spc="-5" dirty="0">
                <a:latin typeface="Book Antiqua" pitchFamily="18" charset="0"/>
              </a:rPr>
              <a:t>STİL ÖZELLİKLERİ</a:t>
            </a:r>
            <a:endParaRPr lang="tr-TR" sz="35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5118447" y="4408371"/>
            <a:ext cx="6944922" cy="2204185"/>
          </a:xfrm>
        </p:spPr>
        <p:txBody>
          <a:bodyPr>
            <a:normAutofit fontScale="77500" lnSpcReduction="20000"/>
          </a:bodyPr>
          <a:lstStyle/>
          <a:p>
            <a:r>
              <a:rPr lang="tr-TR" dirty="0"/>
              <a:t>İşlem yapılmak istenen katmanın boş alanında çift tıklayarak veya sağ tıklayıp «</a:t>
            </a:r>
            <a:r>
              <a:rPr lang="tr-TR" dirty="0" err="1"/>
              <a:t>blending</a:t>
            </a:r>
            <a:r>
              <a:rPr lang="tr-TR" dirty="0"/>
              <a:t> </a:t>
            </a:r>
            <a:r>
              <a:rPr lang="tr-TR" dirty="0" err="1"/>
              <a:t>options</a:t>
            </a:r>
            <a:r>
              <a:rPr lang="tr-TR" dirty="0"/>
              <a:t>» seçeneği ile açılır.</a:t>
            </a:r>
          </a:p>
          <a:p>
            <a:r>
              <a:rPr lang="tr-TR" dirty="0"/>
              <a:t>Katmanda yer alan içeriğe</a:t>
            </a:r>
          </a:p>
          <a:p>
            <a:pPr lvl="1"/>
            <a:r>
              <a:rPr lang="tr-TR" dirty="0" err="1"/>
              <a:t>Drop</a:t>
            </a:r>
            <a:r>
              <a:rPr lang="tr-TR" dirty="0"/>
              <a:t> </a:t>
            </a:r>
            <a:r>
              <a:rPr lang="tr-TR" dirty="0" err="1"/>
              <a:t>shadow</a:t>
            </a:r>
            <a:r>
              <a:rPr lang="tr-TR" dirty="0"/>
              <a:t> ile gölge verilir.</a:t>
            </a:r>
          </a:p>
          <a:p>
            <a:pPr lvl="1"/>
            <a:r>
              <a:rPr lang="tr-TR" dirty="0" err="1"/>
              <a:t>Color</a:t>
            </a:r>
            <a:r>
              <a:rPr lang="tr-TR" dirty="0"/>
              <a:t> </a:t>
            </a:r>
            <a:r>
              <a:rPr lang="tr-TR" dirty="0" err="1"/>
              <a:t>Overlay</a:t>
            </a:r>
            <a:r>
              <a:rPr lang="tr-TR" dirty="0"/>
              <a:t> ile renk verilir.</a:t>
            </a:r>
          </a:p>
          <a:p>
            <a:pPr lvl="1"/>
            <a:r>
              <a:rPr lang="tr-TR" dirty="0" err="1"/>
              <a:t>Gradient</a:t>
            </a:r>
            <a:r>
              <a:rPr lang="tr-TR" dirty="0"/>
              <a:t> </a:t>
            </a:r>
            <a:r>
              <a:rPr lang="tr-TR" dirty="0" err="1"/>
              <a:t>Overlay</a:t>
            </a:r>
            <a:r>
              <a:rPr lang="tr-TR" dirty="0"/>
              <a:t> ile renk geçişi verilir.</a:t>
            </a:r>
          </a:p>
          <a:p>
            <a:pPr lvl="1"/>
            <a:r>
              <a:rPr lang="tr-TR" dirty="0" err="1"/>
              <a:t>Pattern</a:t>
            </a:r>
            <a:r>
              <a:rPr lang="tr-TR" dirty="0"/>
              <a:t> </a:t>
            </a:r>
            <a:r>
              <a:rPr lang="tr-TR" dirty="0" err="1"/>
              <a:t>Overlay</a:t>
            </a:r>
            <a:r>
              <a:rPr lang="tr-TR" dirty="0"/>
              <a:t> ile doku verilir.</a:t>
            </a:r>
          </a:p>
          <a:p>
            <a:pPr lvl="1"/>
            <a:r>
              <a:rPr lang="tr-TR" dirty="0" err="1"/>
              <a:t>Stroke</a:t>
            </a:r>
            <a:r>
              <a:rPr lang="tr-TR" dirty="0"/>
              <a:t> ile çerçeve verilir.</a:t>
            </a:r>
          </a:p>
          <a:p>
            <a:endParaRPr lang="tr-TR" dirty="0"/>
          </a:p>
          <a:p>
            <a:endParaRPr lang="tr-TR" dirty="0"/>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8" name="İçerik Yer Tutucusu 7">
            <a:extLst>
              <a:ext uri="{FF2B5EF4-FFF2-40B4-BE49-F238E27FC236}">
                <a16:creationId xmlns:a16="http://schemas.microsoft.com/office/drawing/2014/main" id="{A0CC354B-36B7-4226-B03D-76C44D4525CA}"/>
              </a:ext>
            </a:extLst>
          </p:cNvPr>
          <p:cNvPicPr>
            <a:picLocks noGrp="1" noChangeAspect="1"/>
          </p:cNvPicPr>
          <p:nvPr>
            <p:ph sz="half" idx="1"/>
          </p:nvPr>
        </p:nvPicPr>
        <p:blipFill>
          <a:blip r:embed="rId3"/>
          <a:stretch>
            <a:fillRect/>
          </a:stretch>
        </p:blipFill>
        <p:spPr>
          <a:xfrm>
            <a:off x="5573027" y="176646"/>
            <a:ext cx="5524901" cy="4083219"/>
          </a:xfrm>
        </p:spPr>
      </p:pic>
    </p:spTree>
    <p:extLst>
      <p:ext uri="{BB962C8B-B14F-4D97-AF65-F5344CB8AC3E}">
        <p14:creationId xmlns:p14="http://schemas.microsoft.com/office/powerpoint/2010/main" val="39544096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GRAFİK TASARIM NEDİR?</a:t>
            </a:r>
            <a:endParaRPr lang="tr-TR" sz="3800" dirty="0"/>
          </a:p>
        </p:txBody>
      </p:sp>
      <p:sp>
        <p:nvSpPr>
          <p:cNvPr id="3" name="2 İçerik Yer Tutucusu"/>
          <p:cNvSpPr>
            <a:spLocks noGrp="1"/>
          </p:cNvSpPr>
          <p:nvPr>
            <p:ph idx="1"/>
          </p:nvPr>
        </p:nvSpPr>
        <p:spPr>
          <a:xfrm>
            <a:off x="5118447" y="803186"/>
            <a:ext cx="6710030" cy="5530502"/>
          </a:xfrm>
        </p:spPr>
        <p:txBody>
          <a:bodyPr>
            <a:normAutofit/>
          </a:bodyPr>
          <a:lstStyle/>
          <a:p>
            <a:pPr fontAlgn="base"/>
            <a:r>
              <a:rPr lang="tr-TR" dirty="0"/>
              <a:t>Bir mesajı görsel yolla belirli bir hedef kitleye ulaştırmak amacıyla</a:t>
            </a:r>
          </a:p>
          <a:p>
            <a:pPr fontAlgn="base"/>
            <a:r>
              <a:rPr lang="tr-TR" dirty="0"/>
              <a:t> Logo</a:t>
            </a:r>
          </a:p>
          <a:p>
            <a:pPr fontAlgn="base"/>
            <a:r>
              <a:rPr lang="tr-TR" dirty="0"/>
              <a:t> Afiş</a:t>
            </a:r>
          </a:p>
          <a:p>
            <a:pPr fontAlgn="base"/>
            <a:r>
              <a:rPr lang="tr-TR" dirty="0"/>
              <a:t>  Basın ilanı</a:t>
            </a:r>
          </a:p>
          <a:p>
            <a:pPr fontAlgn="base"/>
            <a:r>
              <a:rPr lang="tr-TR" dirty="0"/>
              <a:t> Ambalaj</a:t>
            </a:r>
          </a:p>
          <a:p>
            <a:pPr fontAlgn="base"/>
            <a:r>
              <a:rPr lang="tr-TR" dirty="0"/>
              <a:t> Kitap,</a:t>
            </a:r>
          </a:p>
          <a:p>
            <a:pPr fontAlgn="base"/>
            <a:r>
              <a:rPr lang="tr-TR" dirty="0"/>
              <a:t> Dergi</a:t>
            </a:r>
          </a:p>
          <a:p>
            <a:pPr fontAlgn="base"/>
            <a:r>
              <a:rPr lang="tr-TR" dirty="0"/>
              <a:t> Tanıtım filmleri  vb. </a:t>
            </a:r>
          </a:p>
          <a:p>
            <a:pPr marL="0" indent="0" fontAlgn="base">
              <a:buNone/>
            </a:pPr>
            <a:r>
              <a:rPr lang="tr-TR" dirty="0"/>
              <a:t>tasarımları yazılı ve görsel elemanlarla sanatsal ölçütler içinde tasarlayan ve çizen kişileri yetiştiren eğitim dalıdır.</a:t>
            </a:r>
            <a:r>
              <a:rPr lang="tr-TR" b="1" dirty="0"/>
              <a:t> </a:t>
            </a:r>
            <a:endParaRPr lang="tr-TR" dirty="0"/>
          </a:p>
        </p:txBody>
      </p:sp>
      <p:pic>
        <p:nvPicPr>
          <p:cNvPr id="4" name="Picture 2">
            <a:extLst>
              <a:ext uri="{FF2B5EF4-FFF2-40B4-BE49-F238E27FC236}">
                <a16:creationId xmlns:a16="http://schemas.microsoft.com/office/drawing/2014/main" id="{7AC77B1D-A716-4C8D-A373-63ECA15F3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583" y="2032188"/>
            <a:ext cx="5075714" cy="2514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KAYIT İŞLEMLERİ</a:t>
            </a:r>
            <a:endParaRPr lang="tr-TR" sz="38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5077027" y="2555631"/>
            <a:ext cx="6272022" cy="2383586"/>
          </a:xfrm>
        </p:spPr>
        <p:txBody>
          <a:bodyPr>
            <a:normAutofit/>
          </a:bodyPr>
          <a:lstStyle/>
          <a:p>
            <a:r>
              <a:rPr lang="tr-TR" dirty="0"/>
              <a:t>Proje dosyasını kaydetmek için File menüsünden «</a:t>
            </a:r>
            <a:r>
              <a:rPr lang="tr-TR" dirty="0" err="1"/>
              <a:t>Save</a:t>
            </a:r>
            <a:r>
              <a:rPr lang="tr-TR" dirty="0"/>
              <a:t> As» seçeneği ilk kayıt ve farklı kaydetmek için kullanılır.</a:t>
            </a:r>
          </a:p>
          <a:p>
            <a:r>
              <a:rPr lang="tr-TR" dirty="0"/>
              <a:t>Eğer dosyamızın ilk kaydı yapıldıysa mevcut dosyanın üzerine kaydetmek için </a:t>
            </a:r>
            <a:r>
              <a:rPr lang="tr-TR" dirty="0" err="1"/>
              <a:t>Save</a:t>
            </a:r>
            <a:r>
              <a:rPr lang="tr-TR" dirty="0"/>
              <a:t> seçeneği veya CTRL+S </a:t>
            </a:r>
            <a:r>
              <a:rPr lang="tr-TR" dirty="0" err="1"/>
              <a:t>kısayolu</a:t>
            </a:r>
            <a:r>
              <a:rPr lang="tr-TR" dirty="0"/>
              <a:t> kullanılır.</a:t>
            </a:r>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9" name="İçerik Yer Tutucusu 8">
            <a:extLst>
              <a:ext uri="{FF2B5EF4-FFF2-40B4-BE49-F238E27FC236}">
                <a16:creationId xmlns:a16="http://schemas.microsoft.com/office/drawing/2014/main" id="{961A5A46-A08F-4086-9958-8BBD2FA2A445}"/>
              </a:ext>
            </a:extLst>
          </p:cNvPr>
          <p:cNvPicPr>
            <a:picLocks noGrp="1" noChangeAspect="1"/>
          </p:cNvPicPr>
          <p:nvPr>
            <p:ph sz="half" idx="1"/>
          </p:nvPr>
        </p:nvPicPr>
        <p:blipFill rotWithShape="1">
          <a:blip r:embed="rId3"/>
          <a:srcRect l="1" t="44110" r="-3637" b="39952"/>
          <a:stretch/>
        </p:blipFill>
        <p:spPr>
          <a:xfrm>
            <a:off x="5118447" y="1674797"/>
            <a:ext cx="6500137" cy="582756"/>
          </a:xfrm>
        </p:spPr>
      </p:pic>
      <p:pic>
        <p:nvPicPr>
          <p:cNvPr id="10" name="İçerik Yer Tutucusu 7">
            <a:extLst>
              <a:ext uri="{FF2B5EF4-FFF2-40B4-BE49-F238E27FC236}">
                <a16:creationId xmlns:a16="http://schemas.microsoft.com/office/drawing/2014/main" id="{BDE2CA09-D217-40F4-8154-0FFA458E551E}"/>
              </a:ext>
            </a:extLst>
          </p:cNvPr>
          <p:cNvPicPr>
            <a:picLocks noChangeAspect="1"/>
          </p:cNvPicPr>
          <p:nvPr/>
        </p:nvPicPr>
        <p:blipFill rotWithShape="1">
          <a:blip r:embed="rId4"/>
          <a:srcRect t="16479" r="36343" b="73408"/>
          <a:stretch/>
        </p:blipFill>
        <p:spPr>
          <a:xfrm>
            <a:off x="5035607" y="1106906"/>
            <a:ext cx="6354862" cy="567891"/>
          </a:xfrm>
          <a:prstGeom prst="rect">
            <a:avLst/>
          </a:prstGeom>
        </p:spPr>
      </p:pic>
    </p:spTree>
    <p:extLst>
      <p:ext uri="{BB962C8B-B14F-4D97-AF65-F5344CB8AC3E}">
        <p14:creationId xmlns:p14="http://schemas.microsoft.com/office/powerpoint/2010/main" val="14878423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KAYIT İŞLEMLERİ</a:t>
            </a:r>
            <a:endParaRPr lang="tr-TR" sz="3800" dirty="0"/>
          </a:p>
        </p:txBody>
      </p:sp>
      <p:sp>
        <p:nvSpPr>
          <p:cNvPr id="4" name="İçerik Yer Tutucusu 3">
            <a:extLst>
              <a:ext uri="{FF2B5EF4-FFF2-40B4-BE49-F238E27FC236}">
                <a16:creationId xmlns:a16="http://schemas.microsoft.com/office/drawing/2014/main" id="{9EC503CD-1D63-4633-8243-65F198B0A03F}"/>
              </a:ext>
            </a:extLst>
          </p:cNvPr>
          <p:cNvSpPr>
            <a:spLocks noGrp="1"/>
          </p:cNvSpPr>
          <p:nvPr>
            <p:ph sz="half" idx="2"/>
          </p:nvPr>
        </p:nvSpPr>
        <p:spPr>
          <a:xfrm>
            <a:off x="5341250" y="4078214"/>
            <a:ext cx="6272022" cy="2383586"/>
          </a:xfrm>
        </p:spPr>
        <p:txBody>
          <a:bodyPr>
            <a:normAutofit fontScale="92500" lnSpcReduction="20000"/>
          </a:bodyPr>
          <a:lstStyle/>
          <a:p>
            <a:r>
              <a:rPr lang="tr-TR" dirty="0"/>
              <a:t>Farklı kaydet seçeneğinde format bölümünden PSD seçilirse çalışma </a:t>
            </a:r>
            <a:r>
              <a:rPr lang="tr-TR" dirty="0" err="1"/>
              <a:t>Photoshop</a:t>
            </a:r>
            <a:r>
              <a:rPr lang="tr-TR" dirty="0"/>
              <a:t> proje dosyası olarak kaydedilmiş olur ve çalışmada yer alan tüm nesneler ve katmanlar dosyada yer alır.</a:t>
            </a:r>
          </a:p>
          <a:p>
            <a:r>
              <a:rPr lang="tr-TR" dirty="0"/>
              <a:t>Eğer formatta JPG, PNG veya GIF gibi resim formatları seçilirse çalışmanın görünen son hali resim dosyası olarak kaydedilir. Herhangi bir katman ve nesne bilgisi yer almaz.</a:t>
            </a:r>
          </a:p>
        </p:txBody>
      </p:sp>
      <p:pic>
        <p:nvPicPr>
          <p:cNvPr id="5" name="Picture 4" descr="Photoshop logo PNG">
            <a:extLst>
              <a:ext uri="{FF2B5EF4-FFF2-40B4-BE49-F238E27FC236}">
                <a16:creationId xmlns:a16="http://schemas.microsoft.com/office/drawing/2014/main" id="{8AE07B94-55FC-499F-AE7E-B8FD5DA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6" y="529643"/>
            <a:ext cx="3814194" cy="124408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BC7D66AE-49C4-4995-8CEB-4D88C041435E}"/>
              </a:ext>
            </a:extLst>
          </p:cNvPr>
          <p:cNvPicPr>
            <a:picLocks noChangeAspect="1"/>
          </p:cNvPicPr>
          <p:nvPr/>
        </p:nvPicPr>
        <p:blipFill>
          <a:blip r:embed="rId3"/>
          <a:stretch>
            <a:fillRect/>
          </a:stretch>
        </p:blipFill>
        <p:spPr>
          <a:xfrm>
            <a:off x="5437503" y="304198"/>
            <a:ext cx="4880779" cy="3658561"/>
          </a:xfrm>
          <a:prstGeom prst="rect">
            <a:avLst/>
          </a:prstGeom>
        </p:spPr>
      </p:pic>
    </p:spTree>
    <p:extLst>
      <p:ext uri="{BB962C8B-B14F-4D97-AF65-F5344CB8AC3E}">
        <p14:creationId xmlns:p14="http://schemas.microsoft.com/office/powerpoint/2010/main" val="28756992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RENK NEDİR?</a:t>
            </a:r>
            <a:endParaRPr lang="tr-TR" sz="3800" dirty="0"/>
          </a:p>
        </p:txBody>
      </p:sp>
      <p:sp>
        <p:nvSpPr>
          <p:cNvPr id="3" name="2 İçerik Yer Tutucusu"/>
          <p:cNvSpPr>
            <a:spLocks noGrp="1"/>
          </p:cNvSpPr>
          <p:nvPr>
            <p:ph idx="1"/>
          </p:nvPr>
        </p:nvSpPr>
        <p:spPr>
          <a:xfrm>
            <a:off x="5118447" y="803186"/>
            <a:ext cx="5955953" cy="5597614"/>
          </a:xfrm>
        </p:spPr>
        <p:txBody>
          <a:bodyPr>
            <a:normAutofit lnSpcReduction="10000"/>
          </a:bodyPr>
          <a:lstStyle/>
          <a:p>
            <a:r>
              <a:rPr lang="tr-TR" dirty="0"/>
              <a:t>Işığın nesnelere çarparak gözümüze yansımasıyla oluşan duyumlara “renk” diyoruz, yansıyan bu ışığın nesnenin yapısına göre gösterdiği çeşitliliğe de “renk tonu”. Nesneye ulaşan ışığın tamamı gözümüze yansıdığında bu ışığı beyaz, hiç yansımadığında da siyah olarak algılıyoruz.</a:t>
            </a:r>
            <a:br>
              <a:rPr lang="tr-TR" dirty="0"/>
            </a:br>
            <a:br>
              <a:rPr lang="tr-TR" dirty="0"/>
            </a:br>
            <a:r>
              <a:rPr lang="tr-TR" dirty="0"/>
              <a:t>Rengi bilimsel olarak ele alan ilk bilim insanı, İngiliz fizikçi Isaac </a:t>
            </a:r>
            <a:r>
              <a:rPr lang="tr-TR" dirty="0" err="1"/>
              <a:t>Newton’dı</a:t>
            </a:r>
            <a:r>
              <a:rPr lang="tr-TR" dirty="0"/>
              <a:t>. Newton, 1670’de güneş ışığını elmas bir prizmadan geçirerek renkleri ayrıştırdı. Karanlık bir odada yaptığı bu deneyde Newton, kapı deliğinden gelen güneş ışığının prizma üzerinde parçalandığını ve gökkuşağı renklerini yansıttığını fark etti. Newton renklerin prizmadan sıralı bir şekilde yansımasına “güneş tayfı” (spektrum </a:t>
            </a:r>
            <a:r>
              <a:rPr lang="tr-TR" dirty="0" err="1"/>
              <a:t>solaers</a:t>
            </a:r>
            <a:r>
              <a:rPr lang="tr-TR" dirty="0"/>
              <a:t>) adını verdi ve güneşin hararet derecesine göre renkleri algıladığımız sonucuna ulaştı. </a:t>
            </a:r>
            <a:endParaRPr lang="tr-TR" sz="2800" dirty="0"/>
          </a:p>
        </p:txBody>
      </p:sp>
      <p:pic>
        <p:nvPicPr>
          <p:cNvPr id="5" name="Resim 4">
            <a:extLst>
              <a:ext uri="{FF2B5EF4-FFF2-40B4-BE49-F238E27FC236}">
                <a16:creationId xmlns:a16="http://schemas.microsoft.com/office/drawing/2014/main" id="{1F93B6E4-4AE2-4F4C-9BAE-8CBAA381C26D}"/>
              </a:ext>
            </a:extLst>
          </p:cNvPr>
          <p:cNvPicPr>
            <a:picLocks noChangeAspect="1"/>
          </p:cNvPicPr>
          <p:nvPr/>
        </p:nvPicPr>
        <p:blipFill>
          <a:blip r:embed="rId2"/>
          <a:stretch>
            <a:fillRect/>
          </a:stretch>
        </p:blipFill>
        <p:spPr>
          <a:xfrm>
            <a:off x="447380" y="4035105"/>
            <a:ext cx="4146587" cy="25250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400" b="1" spc="-5" dirty="0">
                <a:latin typeface="Book Antiqua" pitchFamily="18" charset="0"/>
              </a:rPr>
              <a:t>ANA VE ARA RENKLER</a:t>
            </a:r>
          </a:p>
        </p:txBody>
      </p:sp>
      <p:sp>
        <p:nvSpPr>
          <p:cNvPr id="3" name="2 İçerik Yer Tutucusu"/>
          <p:cNvSpPr>
            <a:spLocks noGrp="1"/>
          </p:cNvSpPr>
          <p:nvPr>
            <p:ph idx="1"/>
          </p:nvPr>
        </p:nvSpPr>
        <p:spPr>
          <a:xfrm>
            <a:off x="5118447" y="803186"/>
            <a:ext cx="5955953" cy="1461842"/>
          </a:xfrm>
        </p:spPr>
        <p:txBody>
          <a:bodyPr>
            <a:normAutofit fontScale="92500"/>
          </a:bodyPr>
          <a:lstStyle/>
          <a:p>
            <a:r>
              <a:rPr lang="tr-TR" dirty="0"/>
              <a:t>Bir tasarımı meydana getiren yapıtaşlarından biridir. Bu nedenle bir tasarımcının insanların renk tercihlerini göz önüne alması gerekir. Yeşil ve mavi renkler soğuk, kırmızı ve sarılar ise sıcak renkler olarak bilinirler.</a:t>
            </a:r>
            <a:endParaRPr lang="tr-TR" sz="2800" dirty="0"/>
          </a:p>
        </p:txBody>
      </p:sp>
      <p:pic>
        <p:nvPicPr>
          <p:cNvPr id="2050" name="Picture 2">
            <a:extLst>
              <a:ext uri="{FF2B5EF4-FFF2-40B4-BE49-F238E27FC236}">
                <a16:creationId xmlns:a16="http://schemas.microsoft.com/office/drawing/2014/main" id="{4684906B-A804-4001-8A7E-8F646B48C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362" y="2242909"/>
            <a:ext cx="4632121" cy="4615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AFA0C95-1DB1-4FA1-91BE-89E260DD7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453006"/>
            <a:ext cx="2858549" cy="125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626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PIXEL NEDİR?</a:t>
            </a:r>
            <a:endParaRPr lang="tr-TR" sz="3800" dirty="0"/>
          </a:p>
        </p:txBody>
      </p:sp>
      <p:sp>
        <p:nvSpPr>
          <p:cNvPr id="3" name="2 İçerik Yer Tutucusu"/>
          <p:cNvSpPr>
            <a:spLocks noGrp="1"/>
          </p:cNvSpPr>
          <p:nvPr>
            <p:ph idx="1"/>
          </p:nvPr>
        </p:nvSpPr>
        <p:spPr>
          <a:xfrm>
            <a:off x="5118447" y="803186"/>
            <a:ext cx="5955953" cy="5597614"/>
          </a:xfrm>
        </p:spPr>
        <p:txBody>
          <a:bodyPr>
            <a:normAutofit/>
          </a:bodyPr>
          <a:lstStyle/>
          <a:p>
            <a:r>
              <a:rPr lang="tr-TR" b="1" dirty="0"/>
              <a:t> </a:t>
            </a:r>
            <a:r>
              <a:rPr lang="tr-TR" dirty="0"/>
              <a:t>Günlük hayatta kullandığımız cep telefonu, bilgisayar, televizyon gibi cihazların hepsi bir ekrana sahiptir.</a:t>
            </a:r>
            <a:r>
              <a:rPr lang="tr-TR" b="1" dirty="0"/>
              <a:t> Piksel</a:t>
            </a:r>
            <a:r>
              <a:rPr lang="tr-TR" dirty="0"/>
              <a:t>, bir ekranda oluşan görüntüde insan gözünün ayırt edebileceği en küçük birimdir. Aslında pikseller; kırmızı, mavi ve yeşil renkteki alt piksellerden (</a:t>
            </a:r>
            <a:r>
              <a:rPr lang="tr-TR" dirty="0" err="1"/>
              <a:t>sub-pixel</a:t>
            </a:r>
            <a:r>
              <a:rPr lang="tr-TR" dirty="0"/>
              <a:t>) meydana gelir ancak insan gözünün bunu görmesi mümkün değildir. İsim olarak ”Picture Element” kelimelerinden türetilmiştir. İngilizcede ”</a:t>
            </a:r>
            <a:r>
              <a:rPr lang="tr-TR" dirty="0" err="1"/>
              <a:t>dot</a:t>
            </a:r>
            <a:r>
              <a:rPr lang="tr-TR" dirty="0"/>
              <a:t>” yani nokta olarak geçse de piksel aslında kare şeklindedir. Yazı, fotoğraf, video kısaca dijital ekranda görünen her şey piksellerin farklı şekilde dizilmesi ile ortaya çıkar.</a:t>
            </a:r>
            <a:endParaRPr lang="tr-TR" sz="2800" dirty="0"/>
          </a:p>
        </p:txBody>
      </p:sp>
      <p:pic>
        <p:nvPicPr>
          <p:cNvPr id="4098" name="Picture 2" descr="Piksel Nedir">
            <a:extLst>
              <a:ext uri="{FF2B5EF4-FFF2-40B4-BE49-F238E27FC236}">
                <a16:creationId xmlns:a16="http://schemas.microsoft.com/office/drawing/2014/main" id="{83D0C1D8-1631-4770-B036-809D9AA8F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89" y="277536"/>
            <a:ext cx="3027323" cy="1391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spc="-5" dirty="0">
                <a:latin typeface="Book Antiqua" pitchFamily="18" charset="0"/>
              </a:rPr>
              <a:t>ÇÖZÜNÜRLÜK NEDİR?</a:t>
            </a:r>
            <a:endParaRPr lang="tr-TR" sz="3200" dirty="0"/>
          </a:p>
        </p:txBody>
      </p:sp>
      <p:sp>
        <p:nvSpPr>
          <p:cNvPr id="3" name="2 İçerik Yer Tutucusu"/>
          <p:cNvSpPr>
            <a:spLocks noGrp="1"/>
          </p:cNvSpPr>
          <p:nvPr>
            <p:ph idx="1"/>
          </p:nvPr>
        </p:nvSpPr>
        <p:spPr>
          <a:xfrm>
            <a:off x="5118447" y="803186"/>
            <a:ext cx="5955953" cy="5597614"/>
          </a:xfrm>
        </p:spPr>
        <p:txBody>
          <a:bodyPr>
            <a:normAutofit lnSpcReduction="10000"/>
          </a:bodyPr>
          <a:lstStyle/>
          <a:p>
            <a:r>
              <a:rPr lang="tr-TR" dirty="0"/>
              <a:t>Bir resimdeki piksellerin bir diğerine mesafesi o resmin çözünürlüğünü belirler. Çözünürlük inç başına düşen nokta (</a:t>
            </a:r>
            <a:r>
              <a:rPr lang="tr-TR" dirty="0" err="1"/>
              <a:t>dots-per-inch</a:t>
            </a:r>
            <a:r>
              <a:rPr lang="tr-TR" dirty="0"/>
              <a:t>, </a:t>
            </a:r>
            <a:r>
              <a:rPr lang="tr-TR" dirty="0" err="1"/>
              <a:t>dpi</a:t>
            </a:r>
            <a:r>
              <a:rPr lang="tr-TR" dirty="0"/>
              <a:t>) olarak ölçülür. Çözünürlük ne kadar yüksekse, resimde o kadar çok piksel bulunur.</a:t>
            </a:r>
          </a:p>
          <a:p>
            <a:r>
              <a:rPr lang="tr-TR" dirty="0"/>
              <a:t>Yüksek çözünürlüklü bir resimde daha fazla bilgi vardır, detaylar ve renk geçişleri daha yüksek miktarlarda saklanabilir. Bunun tersine, düşük çözünürlükte saklanan bilgi yetersizdir ve resim piksel </a:t>
            </a:r>
            <a:r>
              <a:rPr lang="tr-TR" dirty="0" err="1"/>
              <a:t>piksel</a:t>
            </a:r>
            <a:r>
              <a:rPr lang="tr-TR" dirty="0"/>
              <a:t> görünebilir. Bir resimdeki piksel sayısı sabittir, bu yüzden resim büyütüldüğünde çözünürlük düşer. Monitörler 72 </a:t>
            </a:r>
            <a:r>
              <a:rPr lang="tr-TR" dirty="0" err="1"/>
              <a:t>dpi</a:t>
            </a:r>
            <a:r>
              <a:rPr lang="tr-TR" dirty="0"/>
              <a:t> çözünürlüktedir, bu yüzden çoğu web tasarım çalışmaları bu çözünürlüktedir. Ancak bu basılacak bir resim için uygun çözünürlük değildir. Bazı dergiler en az 300 </a:t>
            </a:r>
            <a:r>
              <a:rPr lang="tr-TR" dirty="0" err="1"/>
              <a:t>dpi</a:t>
            </a:r>
            <a:r>
              <a:rPr lang="tr-TR" dirty="0"/>
              <a:t> çözünürlükte basılsa da etkili sonuç için 1200 </a:t>
            </a:r>
            <a:r>
              <a:rPr lang="tr-TR" dirty="0" err="1"/>
              <a:t>dpi</a:t>
            </a:r>
            <a:r>
              <a:rPr lang="tr-TR" dirty="0"/>
              <a:t>, 2400 </a:t>
            </a:r>
            <a:r>
              <a:rPr lang="tr-TR" dirty="0" err="1"/>
              <a:t>dpi</a:t>
            </a:r>
            <a:r>
              <a:rPr lang="tr-TR" dirty="0"/>
              <a:t> veya daha yüksek çözünürlük önerilir.</a:t>
            </a:r>
            <a:endParaRPr lang="tr-TR" sz="2000" dirty="0"/>
          </a:p>
        </p:txBody>
      </p:sp>
      <p:pic>
        <p:nvPicPr>
          <p:cNvPr id="3074" name="Picture 2">
            <a:extLst>
              <a:ext uri="{FF2B5EF4-FFF2-40B4-BE49-F238E27FC236}">
                <a16:creationId xmlns:a16="http://schemas.microsoft.com/office/drawing/2014/main" id="{0FB0C436-87FC-418C-839D-E871BD571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24" y="686413"/>
            <a:ext cx="3688070" cy="151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94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4DA3CE-1427-44FB-B484-BFA92A1EF472}"/>
              </a:ext>
            </a:extLst>
          </p:cNvPr>
          <p:cNvSpPr>
            <a:spLocks noGrp="1"/>
          </p:cNvSpPr>
          <p:nvPr>
            <p:ph type="title"/>
          </p:nvPr>
        </p:nvSpPr>
        <p:spPr/>
        <p:txBody>
          <a:bodyPr/>
          <a:lstStyle/>
          <a:p>
            <a:r>
              <a:rPr lang="tr-TR" dirty="0"/>
              <a:t>EKRAN ÇÖZÜNÜRLÜĞÜ FARKLARI</a:t>
            </a:r>
          </a:p>
        </p:txBody>
      </p:sp>
      <p:pic>
        <p:nvPicPr>
          <p:cNvPr id="5122" name="Picture 2" descr="çözünürlük boyutları">
            <a:extLst>
              <a:ext uri="{FF2B5EF4-FFF2-40B4-BE49-F238E27FC236}">
                <a16:creationId xmlns:a16="http://schemas.microsoft.com/office/drawing/2014/main" id="{AA8B2489-627F-4567-AC22-EBE86B3068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8100" y="1631399"/>
            <a:ext cx="6281738" cy="35920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wnload HD Crt Monitor Png Transparent PNG Image - NicePNG.com">
            <a:extLst>
              <a:ext uri="{FF2B5EF4-FFF2-40B4-BE49-F238E27FC236}">
                <a16:creationId xmlns:a16="http://schemas.microsoft.com/office/drawing/2014/main" id="{B6A14C56-7BC5-43EC-878C-AD787B603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89" y="377505"/>
            <a:ext cx="1976878" cy="17734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onitors PNG images, monitor PNG image, LCD display PNG">
            <a:extLst>
              <a:ext uri="{FF2B5EF4-FFF2-40B4-BE49-F238E27FC236}">
                <a16:creationId xmlns:a16="http://schemas.microsoft.com/office/drawing/2014/main" id="{A1DD217A-F5E5-43A1-812B-A060676EF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53" y="0"/>
            <a:ext cx="2942775" cy="2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8765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Temel Tasarım İlkeleri</a:t>
            </a:r>
          </a:p>
        </p:txBody>
      </p:sp>
      <p:sp>
        <p:nvSpPr>
          <p:cNvPr id="3" name="2 İçerik Yer Tutucusu"/>
          <p:cNvSpPr>
            <a:spLocks noGrp="1"/>
          </p:cNvSpPr>
          <p:nvPr>
            <p:ph idx="1"/>
          </p:nvPr>
        </p:nvSpPr>
        <p:spPr>
          <a:xfrm>
            <a:off x="5118447" y="803186"/>
            <a:ext cx="5955953" cy="5597614"/>
          </a:xfrm>
        </p:spPr>
        <p:txBody>
          <a:bodyPr>
            <a:normAutofit lnSpcReduction="10000"/>
          </a:bodyPr>
          <a:lstStyle/>
          <a:p>
            <a:pPr fontAlgn="base"/>
            <a:r>
              <a:rPr lang="tr-TR" b="1" dirty="0"/>
              <a:t> Denge:</a:t>
            </a:r>
            <a:r>
              <a:rPr lang="tr-TR" dirty="0"/>
              <a:t> Tasarımı oluşturan hareketli unsurların belirlenen düzlem üzerinde dengeli dağılımıdır.</a:t>
            </a:r>
          </a:p>
          <a:p>
            <a:pPr fontAlgn="base"/>
            <a:r>
              <a:rPr lang="tr-TR" b="1" dirty="0"/>
              <a:t> Simetri:</a:t>
            </a:r>
            <a:r>
              <a:rPr lang="tr-TR" dirty="0"/>
              <a:t> Dengeli parçalar, dengeli sayfalar, aşağı yukarı aynı boyda sağ, sol, alt, ve üst boşluklar demektir</a:t>
            </a:r>
          </a:p>
          <a:p>
            <a:pPr fontAlgn="base"/>
            <a:r>
              <a:rPr lang="tr-TR" b="1" dirty="0"/>
              <a:t> Orantı ve Görsel Hiyerarşi:</a:t>
            </a:r>
            <a:r>
              <a:rPr lang="tr-TR" dirty="0"/>
              <a:t> Görsel hiyerarşi, tasarım içinde vurgulanmak istenen mesaja göre görsel unsurların ölçülenmesi anlamına gelir.</a:t>
            </a:r>
          </a:p>
          <a:p>
            <a:pPr fontAlgn="base"/>
            <a:r>
              <a:rPr lang="tr-TR" b="1" dirty="0"/>
              <a:t> Devamlılık:</a:t>
            </a:r>
            <a:r>
              <a:rPr lang="tr-TR" dirty="0"/>
              <a:t> Okuyucunun gözü, tasarım yüzeyinde belli ilkeler doğrultusunda hareket eder.</a:t>
            </a:r>
          </a:p>
          <a:p>
            <a:pPr fontAlgn="base"/>
            <a:r>
              <a:rPr lang="tr-TR" dirty="0"/>
              <a:t> </a:t>
            </a:r>
            <a:r>
              <a:rPr lang="tr-TR" b="1" dirty="0"/>
              <a:t>Bütünlük:</a:t>
            </a:r>
            <a:r>
              <a:rPr lang="tr-TR" dirty="0"/>
              <a:t> görsel unsurlar bütünlük oluşturacak şekilde bir araya getirildiğinde etkili olurlar.</a:t>
            </a:r>
          </a:p>
          <a:p>
            <a:pPr fontAlgn="base"/>
            <a:r>
              <a:rPr lang="tr-TR" b="1" dirty="0"/>
              <a:t>Vurgulama:</a:t>
            </a:r>
            <a:r>
              <a:rPr lang="tr-TR" dirty="0"/>
              <a:t> Hangi görsel unsur vurgulayacaksak önceden karar verip ona göre boyut  büyütme, koyu  ton ya da canlı renk kullanımı gibi vurgulama yöntemlerini denemelidir.</a:t>
            </a:r>
          </a:p>
          <a:p>
            <a:endParaRPr lang="tr-TR" sz="2800" dirty="0"/>
          </a:p>
        </p:txBody>
      </p:sp>
      <p:pic>
        <p:nvPicPr>
          <p:cNvPr id="6150" name="Picture 6" descr="Elements and Principles of Design To Use In 2020">
            <a:extLst>
              <a:ext uri="{FF2B5EF4-FFF2-40B4-BE49-F238E27FC236}">
                <a16:creationId xmlns:a16="http://schemas.microsoft.com/office/drawing/2014/main" id="{E9294EE8-1244-4170-A821-9403E6B75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61" y="306910"/>
            <a:ext cx="3688360" cy="1891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AMBLEM VE LOGO NEDİR?</a:t>
            </a:r>
            <a:endParaRPr lang="tr-TR" sz="3800" dirty="0"/>
          </a:p>
        </p:txBody>
      </p:sp>
      <p:sp>
        <p:nvSpPr>
          <p:cNvPr id="3" name="2 İçerik Yer Tutucusu"/>
          <p:cNvSpPr>
            <a:spLocks noGrp="1"/>
          </p:cNvSpPr>
          <p:nvPr>
            <p:ph idx="1"/>
          </p:nvPr>
        </p:nvSpPr>
        <p:spPr>
          <a:xfrm>
            <a:off x="5118447" y="803186"/>
            <a:ext cx="5955953" cy="5597614"/>
          </a:xfrm>
        </p:spPr>
        <p:txBody>
          <a:bodyPr>
            <a:normAutofit/>
          </a:bodyPr>
          <a:lstStyle/>
          <a:p>
            <a:pPr marL="0" indent="0">
              <a:buNone/>
            </a:pPr>
            <a:r>
              <a:rPr lang="tr-TR" b="1" dirty="0"/>
              <a:t>Amblem Nedir?</a:t>
            </a:r>
            <a:endParaRPr lang="tr-TR" dirty="0"/>
          </a:p>
          <a:p>
            <a:r>
              <a:rPr lang="tr-TR" dirty="0"/>
              <a:t>Bir kurum, kuruluşa ya da ürüne kimlik kazandıran, görüntülerle, sembollerle veya harflerle oluşturulan simgelere </a:t>
            </a:r>
            <a:r>
              <a:rPr lang="tr-TR" b="1" dirty="0"/>
              <a:t>amblem</a:t>
            </a:r>
            <a:r>
              <a:rPr lang="tr-TR" dirty="0"/>
              <a:t> denir. </a:t>
            </a:r>
          </a:p>
          <a:p>
            <a:endParaRPr lang="tr-TR" b="1" dirty="0"/>
          </a:p>
          <a:p>
            <a:pPr marL="0" indent="0">
              <a:buNone/>
            </a:pPr>
            <a:r>
              <a:rPr lang="tr-TR" b="1" dirty="0"/>
              <a:t>Logo Nedir?</a:t>
            </a:r>
            <a:endParaRPr lang="tr-TR" dirty="0"/>
          </a:p>
          <a:p>
            <a:r>
              <a:rPr lang="tr-TR" dirty="0"/>
              <a:t>Bir markanın, işletmenin, kurumun veya kuruluşun kendisini tanıtmak ve diğer markalardan ayrı olduğunu vurgulamak için tasarlamış olduğu, ürünlerin üzerine konulabilen </a:t>
            </a:r>
            <a:r>
              <a:rPr lang="tr-TR" u="sng" dirty="0"/>
              <a:t>harf veya özel işaretlere logo denir.</a:t>
            </a:r>
            <a:endParaRPr lang="tr-TR" dirty="0"/>
          </a:p>
          <a:p>
            <a:endParaRPr lang="tr-TR" sz="2800" dirty="0"/>
          </a:p>
        </p:txBody>
      </p:sp>
      <p:pic>
        <p:nvPicPr>
          <p:cNvPr id="8194" name="Picture 2" descr="The Best Logos Ever Designed Are Simple">
            <a:extLst>
              <a:ext uri="{FF2B5EF4-FFF2-40B4-BE49-F238E27FC236}">
                <a16:creationId xmlns:a16="http://schemas.microsoft.com/office/drawing/2014/main" id="{D5A15739-18C9-42C5-A5EB-CFC8B2490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94" y="4533294"/>
            <a:ext cx="3498979" cy="1968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Atlas">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Atlas</Template>
  <TotalTime>2989</TotalTime>
  <Words>1690</Words>
  <Application>Microsoft Office PowerPoint</Application>
  <PresentationFormat>Geniş ekran</PresentationFormat>
  <Paragraphs>99</Paragraphs>
  <Slides>21</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29" baseType="lpstr">
      <vt:lpstr>Arial</vt:lpstr>
      <vt:lpstr>Book Antiqua</vt:lpstr>
      <vt:lpstr>Calibri</vt:lpstr>
      <vt:lpstr>Calibri Light</vt:lpstr>
      <vt:lpstr>Rockwell</vt:lpstr>
      <vt:lpstr>Wingdings</vt:lpstr>
      <vt:lpstr>Atlas</vt:lpstr>
      <vt:lpstr>Image</vt:lpstr>
      <vt:lpstr>GRAFİK TASARIM</vt:lpstr>
      <vt:lpstr>GRAFİK TASARIM NEDİR?</vt:lpstr>
      <vt:lpstr>RENK NEDİR?</vt:lpstr>
      <vt:lpstr>ANA VE ARA RENKLER</vt:lpstr>
      <vt:lpstr>PIXEL NEDİR?</vt:lpstr>
      <vt:lpstr>ÇÖZÜNÜRLÜK NEDİR?</vt:lpstr>
      <vt:lpstr>EKRAN ÇÖZÜNÜRLÜĞÜ FARKLARI</vt:lpstr>
      <vt:lpstr>Temel Tasarım İlkeleri</vt:lpstr>
      <vt:lpstr>AMBLEM VE LOGO NEDİR?</vt:lpstr>
      <vt:lpstr>Logo ve Amblem Arasındaki Farklar Nelerdir?</vt:lpstr>
      <vt:lpstr>İyi Bir Logo Nasıl Olmalıdır ?</vt:lpstr>
      <vt:lpstr>GRAFİK TASARIM PROGRAMLARI</vt:lpstr>
      <vt:lpstr>PHOTOSHOP PROGRAMI TEMEL KULLANIMI</vt:lpstr>
      <vt:lpstr>DOSYA İŞLEMLERİ</vt:lpstr>
      <vt:lpstr>DOSYA ÖZELLİKLERİ</vt:lpstr>
      <vt:lpstr>ARAÇLAR MENÜSÜ</vt:lpstr>
      <vt:lpstr>KATMANLAR</vt:lpstr>
      <vt:lpstr>KATMANLAR</vt:lpstr>
      <vt:lpstr>KATMAN STİL ÖZELLİKLERİ</vt:lpstr>
      <vt:lpstr>KAYIT İŞLEMLERİ</vt:lpstr>
      <vt:lpstr>KAYIT İŞLEMLERİ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Bilal</dc:creator>
  <cp:lastModifiedBy>ÇFL</cp:lastModifiedBy>
  <cp:revision>160</cp:revision>
  <dcterms:created xsi:type="dcterms:W3CDTF">2017-04-12T06:43:19Z</dcterms:created>
  <dcterms:modified xsi:type="dcterms:W3CDTF">2020-11-09T12:24:27Z</dcterms:modified>
</cp:coreProperties>
</file>