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5"/>
  </p:notesMasterIdLst>
  <p:sldIdLst>
    <p:sldId id="256" r:id="rId2"/>
    <p:sldId id="275" r:id="rId3"/>
    <p:sldId id="276" r:id="rId4"/>
    <p:sldId id="277" r:id="rId5"/>
    <p:sldId id="278" r:id="rId6"/>
    <p:sldId id="279" r:id="rId7"/>
    <p:sldId id="280" r:id="rId8"/>
    <p:sldId id="283" r:id="rId9"/>
    <p:sldId id="284" r:id="rId10"/>
    <p:sldId id="285"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281" r:id="rId24"/>
    <p:sldId id="282" r:id="rId25"/>
    <p:sldId id="300" r:id="rId26"/>
    <p:sldId id="301" r:id="rId27"/>
    <p:sldId id="302" r:id="rId28"/>
    <p:sldId id="286" r:id="rId29"/>
    <p:sldId id="303" r:id="rId30"/>
    <p:sldId id="287" r:id="rId31"/>
    <p:sldId id="304" r:id="rId32"/>
    <p:sldId id="305" r:id="rId33"/>
    <p:sldId id="306" r:id="rId34"/>
    <p:sldId id="307" r:id="rId35"/>
    <p:sldId id="308" r:id="rId36"/>
    <p:sldId id="309" r:id="rId37"/>
    <p:sldId id="310"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9" r:id="rId51"/>
    <p:sldId id="340" r:id="rId52"/>
    <p:sldId id="341" r:id="rId53"/>
    <p:sldId id="342" r:id="rId54"/>
    <p:sldId id="343" r:id="rId55"/>
    <p:sldId id="344" r:id="rId56"/>
    <p:sldId id="331" r:id="rId57"/>
    <p:sldId id="332" r:id="rId58"/>
    <p:sldId id="333" r:id="rId59"/>
    <p:sldId id="334" r:id="rId60"/>
    <p:sldId id="335" r:id="rId61"/>
    <p:sldId id="336" r:id="rId62"/>
    <p:sldId id="337" r:id="rId63"/>
    <p:sldId id="338"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01" d="100"/>
          <a:sy n="101" d="100"/>
        </p:scale>
        <p:origin x="132"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21D67-44B3-42A2-84CF-307B98ED3BB5}" type="datetimeFigureOut">
              <a:rPr lang="tr-TR" smtClean="0"/>
              <a:pPr/>
              <a:t>10.06.2020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FE101-CA8F-47DC-BE7F-B3AE3B22CE5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6/10/2020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6/10/2020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6/10/2020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6/10/2020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6/10/2020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pPr/>
              <a:t>6/10/2020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6/10/2020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pPr/>
              <a:t>6/10/2020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6/10/2020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6/10/2020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6/10/2020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a:xfrm>
            <a:off x="1792186" y="1951932"/>
            <a:ext cx="8679915" cy="1748729"/>
          </a:xfrm>
        </p:spPr>
        <p:txBody>
          <a:bodyPr>
            <a:normAutofit/>
          </a:bodyPr>
          <a:lstStyle/>
          <a:p>
            <a:r>
              <a:rPr lang="tr-TR" sz="4000" dirty="0">
                <a:latin typeface="Book Antiqua" pitchFamily="18" charset="0"/>
              </a:rPr>
              <a:t>ETİK DEĞERLER</a:t>
            </a: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1693333" y="3848602"/>
            <a:ext cx="8673427" cy="1322587"/>
          </a:xfrm>
        </p:spPr>
        <p:txBody>
          <a:bodyPr/>
          <a:lstStyle/>
          <a:p>
            <a:r>
              <a:rPr lang="tr-TR" dirty="0">
                <a:latin typeface="Book Antiqua" pitchFamily="18" charset="0"/>
              </a:rPr>
              <a:t>BİLGİSAYAR BİLİMİ DERSİ – Kur 1</a:t>
            </a:r>
          </a:p>
        </p:txBody>
      </p:sp>
      <p:sp>
        <p:nvSpPr>
          <p:cNvPr id="5" name="Subtitle 2">
            <a:extLst>
              <a:ext uri="{FF2B5EF4-FFF2-40B4-BE49-F238E27FC236}">
                <a16:creationId xmlns:a16="http://schemas.microsoft.com/office/drawing/2014/main" id="{F4C8D8C1-1062-49B2-BB56-D9F8E5DA6EB6}"/>
              </a:ext>
            </a:extLst>
          </p:cNvPr>
          <p:cNvSpPr txBox="1">
            <a:spLocks/>
          </p:cNvSpPr>
          <p:nvPr/>
        </p:nvSpPr>
        <p:spPr>
          <a:xfrm>
            <a:off x="1652144" y="4235780"/>
            <a:ext cx="8673427" cy="1322587"/>
          </a:xfrm>
          <a:prstGeom prst="rect">
            <a:avLst/>
          </a:prstGeom>
        </p:spPr>
        <p:txBody>
          <a:bodyPr vert="horz" lIns="91440" tIns="0" rIns="91440" bIns="45720" rtlCol="0">
            <a:normAutofit/>
          </a:bodyPr>
          <a:lstStyle/>
          <a:p>
            <a:pPr marL="0" marR="0" lvl="0" indent="0" algn="ctr" defTabSz="914400" rtl="0" eaLnBrk="1" fontAlgn="auto" latinLnBrk="0" hangingPunct="1">
              <a:lnSpc>
                <a:spcPct val="100000"/>
              </a:lnSpc>
              <a:spcBef>
                <a:spcPts val="1000"/>
              </a:spcBef>
              <a:spcAft>
                <a:spcPts val="0"/>
              </a:spcAft>
              <a:buClr>
                <a:schemeClr val="accent1"/>
              </a:buClr>
              <a:buSzPct val="110000"/>
              <a:buFont typeface="Wingdings" panose="05000000000000000000" pitchFamily="2" charset="2"/>
              <a:buNone/>
              <a:tabLst/>
              <a:defRPr/>
            </a:pPr>
            <a:r>
              <a:rPr kumimoji="0" lang="tr-TR" sz="1300" b="0" i="0" u="none" strike="noStrike" kern="1200" cap="none" spc="0" normalizeH="0" baseline="0" noProof="0" dirty="0" err="1">
                <a:ln>
                  <a:noFill/>
                </a:ln>
                <a:solidFill>
                  <a:srgbClr val="FFFEFF"/>
                </a:solidFill>
                <a:effectLst/>
                <a:uLnTx/>
                <a:uFillTx/>
                <a:latin typeface="Book Antiqua" pitchFamily="18" charset="0"/>
              </a:rPr>
              <a:t>Bilâl</a:t>
            </a:r>
            <a:r>
              <a:rPr kumimoji="0" lang="tr-TR" sz="1300" b="0" i="0" u="none" strike="noStrike" kern="1200" cap="none" spc="0" normalizeH="0" baseline="0" noProof="0" dirty="0">
                <a:ln>
                  <a:noFill/>
                </a:ln>
                <a:solidFill>
                  <a:srgbClr val="FFFEFF"/>
                </a:solidFill>
                <a:effectLst/>
                <a:uLnTx/>
                <a:uFillTx/>
                <a:latin typeface="Book Antiqua" pitchFamily="18" charset="0"/>
              </a:rPr>
              <a:t> AYDEMİR</a:t>
            </a:r>
            <a:br>
              <a:rPr kumimoji="0" lang="tr-TR" sz="1300" b="0" i="0" u="none" strike="noStrike" kern="1200" cap="none" spc="0" normalizeH="0" baseline="0" noProof="0" dirty="0">
                <a:ln>
                  <a:noFill/>
                </a:ln>
                <a:solidFill>
                  <a:srgbClr val="FFFEFF"/>
                </a:solidFill>
                <a:effectLst/>
                <a:uLnTx/>
                <a:uFillTx/>
                <a:latin typeface="Book Antiqua" pitchFamily="18" charset="0"/>
              </a:rPr>
            </a:br>
            <a:r>
              <a:rPr kumimoji="0" lang="tr-TR" sz="1300" b="0" i="0" u="none" strike="noStrike" kern="1200" cap="none" spc="0" normalizeH="0" baseline="0" noProof="0" dirty="0">
                <a:ln>
                  <a:noFill/>
                </a:ln>
                <a:solidFill>
                  <a:srgbClr val="FFFEFF"/>
                </a:solidFill>
                <a:effectLst/>
                <a:uLnTx/>
                <a:uFillTx/>
                <a:latin typeface="Book Antiqua" pitchFamily="18" charset="0"/>
              </a:rPr>
              <a:t>Bilişim</a:t>
            </a:r>
            <a:r>
              <a:rPr kumimoji="0" lang="tr-TR" sz="1300" b="0" i="0" u="none" strike="noStrike" kern="1200" cap="none" spc="0" normalizeH="0" noProof="0" dirty="0">
                <a:ln>
                  <a:noFill/>
                </a:ln>
                <a:solidFill>
                  <a:srgbClr val="FFFEFF"/>
                </a:solidFill>
                <a:effectLst/>
                <a:uLnTx/>
                <a:uFillTx/>
                <a:latin typeface="Book Antiqua" pitchFamily="18" charset="0"/>
              </a:rPr>
              <a:t> Tek. </a:t>
            </a:r>
            <a:r>
              <a:rPr kumimoji="0" lang="tr-TR" sz="1300" b="0" i="0" u="none" strike="noStrike" kern="1200" cap="none" spc="0" normalizeH="0" noProof="0" dirty="0" err="1">
                <a:ln>
                  <a:noFill/>
                </a:ln>
                <a:solidFill>
                  <a:srgbClr val="FFFEFF"/>
                </a:solidFill>
                <a:effectLst/>
                <a:uLnTx/>
                <a:uFillTx/>
                <a:latin typeface="Book Antiqua" pitchFamily="18" charset="0"/>
              </a:rPr>
              <a:t>Öğrt</a:t>
            </a:r>
            <a:r>
              <a:rPr kumimoji="0" lang="tr-TR" sz="1300" b="0" i="0" u="none" strike="noStrike" kern="1200" cap="none" spc="0" normalizeH="0" noProof="0" dirty="0">
                <a:ln>
                  <a:noFill/>
                </a:ln>
                <a:solidFill>
                  <a:srgbClr val="FFFEFF"/>
                </a:solidFill>
                <a:effectLst/>
                <a:uLnTx/>
                <a:uFillTx/>
                <a:latin typeface="Book Antiqua" pitchFamily="18" charset="0"/>
              </a:rPr>
              <a:t>.</a:t>
            </a:r>
            <a:endParaRPr kumimoji="0" lang="tr-TR" sz="1300" b="0" i="0" u="none" strike="noStrike" kern="1200" cap="none" spc="0" normalizeH="0" baseline="0" noProof="0" dirty="0">
              <a:ln>
                <a:noFill/>
              </a:ln>
              <a:solidFill>
                <a:srgbClr val="FFFEFF"/>
              </a:solidFill>
              <a:effectLst/>
              <a:uLnTx/>
              <a:uFillTx/>
              <a:latin typeface="Book Antiqua" pitchFamily="18" charset="0"/>
            </a:endParaRPr>
          </a:p>
        </p:txBody>
      </p:sp>
      <p:pic>
        <p:nvPicPr>
          <p:cNvPr id="6" name="5 Resim" descr="logo copy.png"/>
          <p:cNvPicPr>
            <a:picLocks noChangeAspect="1"/>
          </p:cNvPicPr>
          <p:nvPr/>
        </p:nvPicPr>
        <p:blipFill>
          <a:blip r:embed="rId2"/>
          <a:stretch>
            <a:fillRect/>
          </a:stretch>
        </p:blipFill>
        <p:spPr>
          <a:xfrm>
            <a:off x="5366555" y="560174"/>
            <a:ext cx="1251864" cy="1318054"/>
          </a:xfrm>
          <a:prstGeom prst="rect">
            <a:avLst/>
          </a:prstGeom>
        </p:spPr>
      </p:pic>
    </p:spTree>
    <p:extLst>
      <p:ext uri="{BB962C8B-B14F-4D97-AF65-F5344CB8AC3E}">
        <p14:creationId xmlns:p14="http://schemas.microsoft.com/office/powerpoint/2010/main" val="426286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ber zorba png ile ilgili gÃ¶rsel sonucu"/>
          <p:cNvPicPr>
            <a:picLocks noChangeAspect="1" noChangeArrowheads="1"/>
          </p:cNvPicPr>
          <p:nvPr/>
        </p:nvPicPr>
        <p:blipFill>
          <a:blip r:embed="rId2"/>
          <a:srcRect/>
          <a:stretch>
            <a:fillRect/>
          </a:stretch>
        </p:blipFill>
        <p:spPr bwMode="auto">
          <a:xfrm>
            <a:off x="8061961" y="4534853"/>
            <a:ext cx="4130040" cy="2323148"/>
          </a:xfrm>
          <a:prstGeom prst="rect">
            <a:avLst/>
          </a:prstGeom>
          <a:noFill/>
        </p:spPr>
      </p:pic>
      <p:sp>
        <p:nvSpPr>
          <p:cNvPr id="2" name="1 Başlık"/>
          <p:cNvSpPr>
            <a:spLocks noGrp="1"/>
          </p:cNvSpPr>
          <p:nvPr>
            <p:ph type="title"/>
          </p:nvPr>
        </p:nvSpPr>
        <p:spPr/>
        <p:txBody>
          <a:bodyPr/>
          <a:lstStyle/>
          <a:p>
            <a:r>
              <a:rPr lang="tr-TR" b="1" dirty="0">
                <a:latin typeface="Book Antiqua"/>
                <a:cs typeface="Book Antiqua"/>
              </a:rPr>
              <a:t>Doğruluk</a:t>
            </a:r>
            <a:endParaRPr lang="tr-TR" dirty="0"/>
          </a:p>
        </p:txBody>
      </p:sp>
      <p:sp>
        <p:nvSpPr>
          <p:cNvPr id="3" name="2 İçerik Yer Tutucusu"/>
          <p:cNvSpPr>
            <a:spLocks noGrp="1"/>
          </p:cNvSpPr>
          <p:nvPr>
            <p:ph idx="1"/>
          </p:nvPr>
        </p:nvSpPr>
        <p:spPr/>
        <p:txBody>
          <a:bodyPr/>
          <a:lstStyle/>
          <a:p>
            <a:r>
              <a:rPr lang="tr-TR" dirty="0"/>
              <a:t>Doğru bilgiye ulaşmak için;</a:t>
            </a:r>
          </a:p>
          <a:p>
            <a:r>
              <a:rPr lang="tr-TR" dirty="0"/>
              <a:t>Kullanıcıya bilgi aktaran kanal (İnternet sitesi, sosyal  medya hesabı), kaynak belirtmelidir. Kaynağı  belirtilmemiş bilgiye şüpheyle yaklaşılmalıdır.</a:t>
            </a:r>
          </a:p>
          <a:p>
            <a:r>
              <a:rPr lang="tr-TR" dirty="0"/>
              <a:t>Elde edilen bilgiler üç farklı kaynaktan teyit edilmelidir.</a:t>
            </a:r>
          </a:p>
          <a:p>
            <a:r>
              <a:rPr lang="tr-TR" dirty="0"/>
              <a:t>Bilgiyi aktaran İnternet sitesinin adresi kontrol edilmelidir.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latin typeface="Book Antiqua"/>
                <a:cs typeface="Book Antiqua"/>
              </a:rPr>
              <a:t>Doğruluk</a:t>
            </a:r>
            <a:endParaRPr lang="tr-TR" dirty="0"/>
          </a:p>
        </p:txBody>
      </p:sp>
      <p:sp>
        <p:nvSpPr>
          <p:cNvPr id="3" name="2 İçerik Yer Tutucusu"/>
          <p:cNvSpPr>
            <a:spLocks noGrp="1"/>
          </p:cNvSpPr>
          <p:nvPr>
            <p:ph idx="1"/>
          </p:nvPr>
        </p:nvSpPr>
        <p:spPr/>
        <p:txBody>
          <a:bodyPr/>
          <a:lstStyle/>
          <a:p>
            <a:r>
              <a:rPr lang="tr-TR" dirty="0"/>
              <a:t>Alan adı uzantıları birçok İnternet sitesi için fikir verebilir. Örneğin;</a:t>
            </a:r>
          </a:p>
          <a:p>
            <a:pPr lvl="1"/>
            <a:r>
              <a:rPr lang="tr-TR" dirty="0"/>
              <a:t>.com ya da .net alan adı uzantısına sahip İnternet siteleri ticari amaçlı sitelerdir.</a:t>
            </a:r>
          </a:p>
          <a:p>
            <a:pPr lvl="1"/>
            <a:r>
              <a:rPr lang="tr-TR" dirty="0"/>
              <a:t>.gov: Devlet kurumlarının resmi sitelerinin uzantısıdır.</a:t>
            </a:r>
          </a:p>
          <a:p>
            <a:pPr lvl="1"/>
            <a:r>
              <a:rPr lang="tr-TR" dirty="0"/>
              <a:t>.org: Ticari amacı olmayan vakıf, dernek ve organizasyonların</a:t>
            </a:r>
          </a:p>
          <a:p>
            <a:pPr lvl="1"/>
            <a:r>
              <a:rPr lang="tr-TR" dirty="0"/>
              <a:t>.edu: Üniversite ve akademik kuruluşların</a:t>
            </a:r>
          </a:p>
          <a:p>
            <a:pPr lvl="1"/>
            <a:r>
              <a:rPr lang="tr-TR" dirty="0"/>
              <a:t>.k12: Okul öncesi, ilkokul, ortaokul ve lise gibi eğitim kurumları</a:t>
            </a:r>
          </a:p>
        </p:txBody>
      </p:sp>
      <p:sp>
        <p:nvSpPr>
          <p:cNvPr id="4" name="object 4"/>
          <p:cNvSpPr/>
          <p:nvPr/>
        </p:nvSpPr>
        <p:spPr>
          <a:xfrm>
            <a:off x="6971741" y="5013959"/>
            <a:ext cx="3642919" cy="14074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latin typeface="Book Antiqua"/>
                <a:cs typeface="Book Antiqua"/>
              </a:rPr>
              <a:t>Doğruluk</a:t>
            </a:r>
            <a:endParaRPr lang="tr-TR" dirty="0"/>
          </a:p>
        </p:txBody>
      </p:sp>
      <p:sp>
        <p:nvSpPr>
          <p:cNvPr id="3" name="2 İçerik Yer Tutucusu"/>
          <p:cNvSpPr>
            <a:spLocks noGrp="1"/>
          </p:cNvSpPr>
          <p:nvPr>
            <p:ph idx="1"/>
          </p:nvPr>
        </p:nvSpPr>
        <p:spPr/>
        <p:txBody>
          <a:bodyPr/>
          <a:lstStyle/>
          <a:p>
            <a:r>
              <a:rPr lang="tr-TR" dirty="0"/>
              <a:t>İnternetteki resimlerin doğruluğunu araştıralım.</a:t>
            </a:r>
          </a:p>
          <a:p>
            <a:r>
              <a:rPr lang="tr-TR" dirty="0"/>
              <a:t>Bir paylaşım, insanları kışkırtıp şiddet olayları çıkarmak için yapılmış olabilir.</a:t>
            </a:r>
          </a:p>
        </p:txBody>
      </p:sp>
      <p:sp>
        <p:nvSpPr>
          <p:cNvPr id="4" name="object 4"/>
          <p:cNvSpPr/>
          <p:nvPr/>
        </p:nvSpPr>
        <p:spPr>
          <a:xfrm>
            <a:off x="5835887" y="4551393"/>
            <a:ext cx="4938793" cy="1257597"/>
          </a:xfrm>
          <a:prstGeom prst="rect">
            <a:avLst/>
          </a:prstGeom>
          <a:blipFill>
            <a:blip r:embed="rId2" cstate="print"/>
            <a:stretch>
              <a:fillRect/>
            </a:stretch>
          </a:blipFill>
        </p:spPr>
        <p:txBody>
          <a:bodyPr wrap="square" lIns="0" tIns="0" rIns="0" bIns="0" rtlCol="0"/>
          <a:lstStyle/>
          <a:p>
            <a:endParaRPr/>
          </a:p>
        </p:txBody>
      </p:sp>
      <p:pic>
        <p:nvPicPr>
          <p:cNvPr id="6" name="5 Resim" descr="computer-Virus-Detection.jpg"/>
          <p:cNvPicPr>
            <a:picLocks noChangeAspect="1"/>
          </p:cNvPicPr>
          <p:nvPr/>
        </p:nvPicPr>
        <p:blipFill>
          <a:blip r:embed="rId3"/>
          <a:stretch>
            <a:fillRect/>
          </a:stretch>
        </p:blipFill>
        <p:spPr>
          <a:xfrm>
            <a:off x="9113520" y="0"/>
            <a:ext cx="3078480" cy="26215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latin typeface="Book Antiqua"/>
                <a:cs typeface="Book Antiqua"/>
              </a:rPr>
              <a:t>Etkili B.T. Kullanımı için 10 kural</a:t>
            </a:r>
            <a:endParaRPr lang="tr-TR" dirty="0"/>
          </a:p>
        </p:txBody>
      </p:sp>
      <p:sp>
        <p:nvSpPr>
          <p:cNvPr id="3" name="2 İçerik Yer Tutucusu"/>
          <p:cNvSpPr>
            <a:spLocks noGrp="1"/>
          </p:cNvSpPr>
          <p:nvPr>
            <p:ph idx="1"/>
          </p:nvPr>
        </p:nvSpPr>
        <p:spPr/>
        <p:txBody>
          <a:bodyPr>
            <a:normAutofit fontScale="92500" lnSpcReduction="20000"/>
          </a:bodyPr>
          <a:lstStyle/>
          <a:p>
            <a:r>
              <a:rPr lang="tr-TR" dirty="0"/>
              <a:t>Uluslararası Bilgisayar Etik Enstitüsüne göre bilişim teknolojilerinin doğru bir şekilde  kullanılabilmesi için aşağıda belirtilen 10 kurala uyulması gerekmektedir.</a:t>
            </a:r>
          </a:p>
          <a:p>
            <a:pPr lvl="1"/>
            <a:r>
              <a:rPr lang="tr-TR" dirty="0"/>
              <a:t>Bilişim teknolojilerini başkalarına zarar vermek için kullanmamalısınız.</a:t>
            </a:r>
          </a:p>
          <a:p>
            <a:pPr lvl="1"/>
            <a:r>
              <a:rPr lang="tr-TR" dirty="0"/>
              <a:t>Başkalarının bilişim teknolojisi aracılığı ile oluşturduğu çalışmaları karıştırmamalısınız.</a:t>
            </a:r>
          </a:p>
          <a:p>
            <a:pPr lvl="1"/>
            <a:r>
              <a:rPr lang="tr-TR" dirty="0"/>
              <a:t>Başkasına ait olan verileri incelememelisiniz.</a:t>
            </a:r>
          </a:p>
          <a:p>
            <a:pPr lvl="1"/>
            <a:r>
              <a:rPr lang="tr-TR" dirty="0"/>
              <a:t>Bilişim teknolojilerini hırsızlık yapmak için kullanmamalısınız.</a:t>
            </a:r>
          </a:p>
          <a:p>
            <a:pPr lvl="1"/>
            <a:r>
              <a:rPr lang="tr-TR" dirty="0"/>
              <a:t>Bilişim teknolojilerini yalancı şahitlik yapmak için kullanmamalısınız.</a:t>
            </a:r>
          </a:p>
          <a:p>
            <a:pPr lvl="1"/>
            <a:r>
              <a:rPr lang="tr-TR" dirty="0"/>
              <a:t>Lisanssız ya da kırılmış/kopyalanmış yazılımları kullanmamalısınız.</a:t>
            </a:r>
          </a:p>
          <a:p>
            <a:pPr lvl="1"/>
            <a:r>
              <a:rPr lang="tr-TR" dirty="0"/>
              <a:t>Başkalarının bilişim teknolojileri aracılığı ile elde ettiği çalışmalarını kendinize mal  etmemelisiniz.</a:t>
            </a:r>
          </a:p>
          <a:p>
            <a:pPr lvl="1"/>
            <a:r>
              <a:rPr lang="tr-TR" dirty="0"/>
              <a:t>Yazdığınız programların ya da tasarladığınız sistemlerin sonuçlarını göz önünde  bulundurmalısınız.</a:t>
            </a:r>
          </a:p>
          <a:p>
            <a:pPr lvl="1"/>
            <a:r>
              <a:rPr lang="tr-TR" dirty="0"/>
              <a:t>Bilişim teknolojilerini her zaman saygı kuralları çerçevesinde kullanmalı ve diğer insanlara  saygı duymalısınız.</a:t>
            </a:r>
          </a:p>
          <a:p>
            <a:endParaRPr lang="tr-TR" dirty="0"/>
          </a:p>
        </p:txBody>
      </p:sp>
      <p:pic>
        <p:nvPicPr>
          <p:cNvPr id="4098" name="Picture 2" descr="pc lab png ile ilgili gÃ¶rsel sonucu"/>
          <p:cNvPicPr>
            <a:picLocks noChangeAspect="1" noChangeArrowheads="1"/>
          </p:cNvPicPr>
          <p:nvPr/>
        </p:nvPicPr>
        <p:blipFill>
          <a:blip r:embed="rId2"/>
          <a:srcRect/>
          <a:stretch>
            <a:fillRect/>
          </a:stretch>
        </p:blipFill>
        <p:spPr bwMode="auto">
          <a:xfrm>
            <a:off x="1349374" y="130110"/>
            <a:ext cx="2828926" cy="203682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06.png"/>
          <p:cNvPicPr>
            <a:picLocks noChangeAspect="1"/>
          </p:cNvPicPr>
          <p:nvPr/>
        </p:nvPicPr>
        <p:blipFill>
          <a:blip r:embed="rId2"/>
          <a:stretch>
            <a:fillRect/>
          </a:stretch>
        </p:blipFill>
        <p:spPr>
          <a:xfrm>
            <a:off x="648081" y="50800"/>
            <a:ext cx="6351828" cy="4565376"/>
          </a:xfrm>
          <a:prstGeom prst="rect">
            <a:avLst/>
          </a:prstGeom>
        </p:spPr>
      </p:pic>
      <p:sp>
        <p:nvSpPr>
          <p:cNvPr id="2" name="1 Başlık"/>
          <p:cNvSpPr>
            <a:spLocks noGrp="1"/>
          </p:cNvSpPr>
          <p:nvPr>
            <p:ph type="title"/>
          </p:nvPr>
        </p:nvSpPr>
        <p:spPr/>
        <p:txBody>
          <a:bodyPr/>
          <a:lstStyle/>
          <a:p>
            <a:r>
              <a:rPr lang="tr-TR" b="1" dirty="0">
                <a:latin typeface="Book Antiqua"/>
                <a:cs typeface="Book Antiqua"/>
              </a:rPr>
              <a:t>İnternet ve etik kurallar</a:t>
            </a:r>
            <a:endParaRPr lang="tr-TR" dirty="0"/>
          </a:p>
        </p:txBody>
      </p:sp>
      <p:sp>
        <p:nvSpPr>
          <p:cNvPr id="3" name="2 İçerik Yer Tutucusu"/>
          <p:cNvSpPr>
            <a:spLocks noGrp="1"/>
          </p:cNvSpPr>
          <p:nvPr>
            <p:ph idx="1"/>
          </p:nvPr>
        </p:nvSpPr>
        <p:spPr>
          <a:xfrm>
            <a:off x="5613747" y="892086"/>
            <a:ext cx="6281873" cy="5248622"/>
          </a:xfrm>
        </p:spPr>
        <p:txBody>
          <a:bodyPr>
            <a:normAutofit fontScale="92500"/>
          </a:bodyPr>
          <a:lstStyle/>
          <a:p>
            <a:r>
              <a:rPr lang="tr-TR" dirty="0"/>
              <a:t>İnternet ortamında uyulması gereken etik kurallar</a:t>
            </a:r>
          </a:p>
          <a:p>
            <a:pPr lvl="1"/>
            <a:r>
              <a:rPr lang="tr-TR" dirty="0"/>
              <a:t>Bize yapılmasından hoşlanmadığımız davranışları başkalarına yapmaktan  kaçınmalıyız.</a:t>
            </a:r>
          </a:p>
          <a:p>
            <a:pPr lvl="1"/>
            <a:r>
              <a:rPr lang="tr-TR" dirty="0"/>
              <a:t>Bir durum karşısında İnternet’te nasıl davranmamız gerektiği konusunda  kararsız kaldığımız zaman gerçek hayatta böyle bir durum karşısında  nasıl davranıyorsak öyle davranmalıyız.</a:t>
            </a:r>
          </a:p>
          <a:p>
            <a:pPr lvl="1"/>
            <a:r>
              <a:rPr lang="tr-TR" dirty="0"/>
              <a:t>İnternet’te karşılaştığımız ancak yüzünü görmediğimiz, sesini duymadığımız kişilere saygı kuralları çerçevesinde davranmalıyız.</a:t>
            </a:r>
          </a:p>
          <a:p>
            <a:pPr lvl="1"/>
            <a:r>
              <a:rPr lang="tr-TR" dirty="0"/>
              <a:t>İnternet sadece belirli bir ırkın, topluluğun ya da ülkenin tekelinde değildir. Tüm dünyadan pek çok farklı kültür ve inanca sahip insan İnternet ortamında varlık göstermektedir. Her kültüre ve inanca saygılı  olmak, yanlış anlaşılabilecek davranışlardan kaçınmak gerektiği  unutulmamalıdır.</a:t>
            </a:r>
          </a:p>
          <a:p>
            <a:pPr lvl="1"/>
            <a:r>
              <a:rPr lang="tr-TR" dirty="0"/>
              <a:t>İnternet’i yeni kullanmaya başlayan kişilerin yapacağı yanlış davranışlara  karşı onlara anlayış gösterip yardımcı olmaya çalışmak ve yol göstermek  gerektiği de unutulmamalıdır.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latin typeface="Book Antiqua"/>
                <a:cs typeface="Book Antiqua"/>
              </a:rPr>
              <a:t>İnternet ve etik kurallar</a:t>
            </a:r>
            <a:endParaRPr lang="tr-TR" dirty="0"/>
          </a:p>
        </p:txBody>
      </p:sp>
      <p:sp>
        <p:nvSpPr>
          <p:cNvPr id="3" name="2 İçerik Yer Tutucusu"/>
          <p:cNvSpPr>
            <a:spLocks noGrp="1"/>
          </p:cNvSpPr>
          <p:nvPr>
            <p:ph idx="1"/>
          </p:nvPr>
        </p:nvSpPr>
        <p:spPr/>
        <p:txBody>
          <a:bodyPr>
            <a:normAutofit fontScale="92500" lnSpcReduction="10000"/>
          </a:bodyPr>
          <a:lstStyle/>
          <a:p>
            <a:r>
              <a:rPr lang="tr-TR" dirty="0"/>
              <a:t>İnternet ortamında uyulması gereken etik kurallar</a:t>
            </a:r>
          </a:p>
          <a:p>
            <a:pPr lvl="1"/>
            <a:r>
              <a:rPr lang="tr-TR" dirty="0"/>
              <a:t>Özellikle sosyal medya, sohbet ve forum alanlarındaki kişiler ile ağız dalaşı yapmaktan kaçınmalı, başka insanları rahatsız etmeden yazışmaya  özen göstermeliyiz. Ayrıca, sürekli olarak büyük harfler ile yazışmanın İnternet ortamında bağırmak anlamına geldiği unutulmamalıdır.</a:t>
            </a:r>
          </a:p>
          <a:p>
            <a:pPr lvl="1"/>
            <a:r>
              <a:rPr lang="tr-TR" dirty="0"/>
              <a:t>İnsanların özel hayatına karşı saygı göstererek kişilerin sırlarının İnternet  ortamında paylaşılmamasına dikkat edilmesi gerektiği unutulmamalıdır.</a:t>
            </a:r>
          </a:p>
          <a:p>
            <a:pPr lvl="1"/>
            <a:r>
              <a:rPr lang="tr-TR" dirty="0"/>
              <a:t>İnternet’te kaba ve küfürlü bir dil kullanımından kaçınarak gerçek hayatta karşımızdaki insanlara söyleyemeyeceğimiz ya da yazamayacağımız bir dil kullanmamalıyız.</a:t>
            </a:r>
          </a:p>
          <a:p>
            <a:pPr lvl="1"/>
            <a:r>
              <a:rPr lang="tr-TR" dirty="0"/>
              <a:t>İnternet’i başkalarına zarar vermek ya da yasa dışı amaçlar için  kullanmamalı ve başkalarının da bu amaçla kullanmasına izin  vermemeliyiz.</a:t>
            </a:r>
          </a:p>
          <a:p>
            <a:pPr lvl="1"/>
            <a:r>
              <a:rPr lang="tr-TR" dirty="0"/>
              <a:t>İnternet ortamında insanların kişilik haklarına özen göstererek onların  paylaştığı bilginin izinsiz kullanımından kaçınmamız gerektiği de  unutulmamalıdır.</a:t>
            </a:r>
          </a:p>
        </p:txBody>
      </p:sp>
      <p:pic>
        <p:nvPicPr>
          <p:cNvPr id="4" name="Picture 2" descr="password png ile ilgili gÃ¶rsel sonucu"/>
          <p:cNvPicPr>
            <a:picLocks noChangeAspect="1" noChangeArrowheads="1"/>
          </p:cNvPicPr>
          <p:nvPr/>
        </p:nvPicPr>
        <p:blipFill>
          <a:blip r:embed="rId2"/>
          <a:srcRect/>
          <a:stretch>
            <a:fillRect/>
          </a:stretch>
        </p:blipFill>
        <p:spPr bwMode="auto">
          <a:xfrm>
            <a:off x="424661" y="1"/>
            <a:ext cx="4553617" cy="14554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latin typeface="Book Antiqua"/>
                <a:cs typeface="Book Antiqua"/>
              </a:rPr>
              <a:t>Siber zorbalık</a:t>
            </a:r>
            <a:endParaRPr lang="tr-TR" dirty="0"/>
          </a:p>
        </p:txBody>
      </p:sp>
      <p:sp>
        <p:nvSpPr>
          <p:cNvPr id="3" name="2 İçerik Yer Tutucusu"/>
          <p:cNvSpPr>
            <a:spLocks noGrp="1"/>
          </p:cNvSpPr>
          <p:nvPr>
            <p:ph idx="1"/>
          </p:nvPr>
        </p:nvSpPr>
        <p:spPr/>
        <p:txBody>
          <a:bodyPr>
            <a:normAutofit lnSpcReduction="10000"/>
          </a:bodyPr>
          <a:lstStyle/>
          <a:p>
            <a:r>
              <a:rPr lang="tr-TR" dirty="0"/>
              <a:t>Siber zorbalığa maruz kalmanız durumunda yapmanız gerekenler:</a:t>
            </a:r>
          </a:p>
          <a:p>
            <a:pPr lvl="1"/>
            <a:r>
              <a:rPr lang="tr-TR" dirty="0"/>
              <a:t>Zorbalık yapan hesaplara cevap vermeyiniz, onlarla tartışmaya girmeyiniz. İlk  yapmanız gereken, zorbalık yapan hesabı engellemektir.</a:t>
            </a:r>
          </a:p>
          <a:p>
            <a:pPr lvl="1"/>
            <a:r>
              <a:rPr lang="tr-TR" dirty="0"/>
              <a:t>Bu hesapları, bulunduğunuz sosyal medya platformundaki “Bildir/Şikayet Et”  bağlantısını kullanarak şikayet ediniz. Böylece bu kişilerin size yaptığı etik dışı davranışları başkalarına da yapmasını engellemiş olursunuz.</a:t>
            </a:r>
          </a:p>
          <a:p>
            <a:pPr lvl="1"/>
            <a:r>
              <a:rPr lang="tr-TR" dirty="0"/>
              <a:t>Size yönelik etik dışı davranışlar artarak ve ağırlaşarak devam ederse bunların  ekran görüntülerini ve mesajları kaydediniz. Bu kanıtlarla birlikte ailenizin ya da  rehber öğretmeninizin gözetiminde hukuki yollara başvurunuz.</a:t>
            </a:r>
          </a:p>
          <a:p>
            <a:pPr lvl="1"/>
            <a:r>
              <a:rPr lang="tr-TR" dirty="0"/>
              <a:t>Siber zorbalığa maruz kalan başka kişiler de olabilir. Böyle durumlarda bu  kişilere ne yapmaları gerektiği konusunda yardımcı olabilir, kotu kullanım  bildirimini siz de yapabilirsiniz.</a:t>
            </a:r>
          </a:p>
        </p:txBody>
      </p:sp>
      <p:pic>
        <p:nvPicPr>
          <p:cNvPr id="4" name="Picture 2" descr="Ä°lgili resim"/>
          <p:cNvPicPr>
            <a:picLocks noChangeAspect="1" noChangeArrowheads="1"/>
          </p:cNvPicPr>
          <p:nvPr/>
        </p:nvPicPr>
        <p:blipFill>
          <a:blip r:embed="rId2"/>
          <a:srcRect/>
          <a:stretch>
            <a:fillRect/>
          </a:stretch>
        </p:blipFill>
        <p:spPr bwMode="auto">
          <a:xfrm>
            <a:off x="799705" y="0"/>
            <a:ext cx="3677010" cy="28321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a:xfrm>
            <a:off x="1792186" y="1951932"/>
            <a:ext cx="8679915" cy="1748729"/>
          </a:xfrm>
        </p:spPr>
        <p:txBody>
          <a:bodyPr>
            <a:normAutofit/>
          </a:bodyPr>
          <a:lstStyle/>
          <a:p>
            <a:r>
              <a:rPr lang="tr-TR" sz="4000" dirty="0">
                <a:latin typeface="Book Antiqua" pitchFamily="18" charset="0"/>
              </a:rPr>
              <a:t>BİLGİ</a:t>
            </a:r>
            <a:br>
              <a:rPr lang="tr-TR" sz="4000" dirty="0">
                <a:latin typeface="Book Antiqua" pitchFamily="18" charset="0"/>
              </a:rPr>
            </a:br>
            <a:r>
              <a:rPr lang="tr-TR" sz="4000" dirty="0">
                <a:latin typeface="Book Antiqua" pitchFamily="18" charset="0"/>
              </a:rPr>
              <a:t>GÜVENLİĞİ</a:t>
            </a: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1693333" y="3848602"/>
            <a:ext cx="8673427" cy="1322587"/>
          </a:xfrm>
        </p:spPr>
        <p:txBody>
          <a:bodyPr/>
          <a:lstStyle/>
          <a:p>
            <a:r>
              <a:rPr lang="tr-TR" dirty="0">
                <a:latin typeface="Book Antiqua" pitchFamily="18" charset="0"/>
              </a:rPr>
              <a:t>BİLGİSAYAR BİLİMİ DERSİ – Kur 1</a:t>
            </a:r>
          </a:p>
        </p:txBody>
      </p:sp>
      <p:sp>
        <p:nvSpPr>
          <p:cNvPr id="5" name="Subtitle 2">
            <a:extLst>
              <a:ext uri="{FF2B5EF4-FFF2-40B4-BE49-F238E27FC236}">
                <a16:creationId xmlns:a16="http://schemas.microsoft.com/office/drawing/2014/main" id="{F4C8D8C1-1062-49B2-BB56-D9F8E5DA6EB6}"/>
              </a:ext>
            </a:extLst>
          </p:cNvPr>
          <p:cNvSpPr txBox="1">
            <a:spLocks/>
          </p:cNvSpPr>
          <p:nvPr/>
        </p:nvSpPr>
        <p:spPr>
          <a:xfrm>
            <a:off x="1652144" y="4235780"/>
            <a:ext cx="8673427" cy="1322587"/>
          </a:xfrm>
          <a:prstGeom prst="rect">
            <a:avLst/>
          </a:prstGeom>
        </p:spPr>
        <p:txBody>
          <a:bodyPr vert="horz" lIns="91440" tIns="0" rIns="91440" bIns="45720" rtlCol="0">
            <a:normAutofit/>
          </a:bodyPr>
          <a:lstStyle/>
          <a:p>
            <a:pPr marL="0" marR="0" lvl="0" indent="0" algn="ctr" defTabSz="914400" rtl="0" eaLnBrk="1" fontAlgn="auto" latinLnBrk="0" hangingPunct="1">
              <a:lnSpc>
                <a:spcPct val="100000"/>
              </a:lnSpc>
              <a:spcBef>
                <a:spcPts val="1000"/>
              </a:spcBef>
              <a:spcAft>
                <a:spcPts val="0"/>
              </a:spcAft>
              <a:buClr>
                <a:schemeClr val="accent1"/>
              </a:buClr>
              <a:buSzPct val="110000"/>
              <a:buFont typeface="Wingdings" panose="05000000000000000000" pitchFamily="2" charset="2"/>
              <a:buNone/>
              <a:tabLst/>
              <a:defRPr/>
            </a:pPr>
            <a:r>
              <a:rPr kumimoji="0" lang="tr-TR" sz="1300" b="0" i="0" u="none" strike="noStrike" kern="1200" cap="none" spc="0" normalizeH="0" baseline="0" noProof="0" dirty="0" err="1">
                <a:ln>
                  <a:noFill/>
                </a:ln>
                <a:solidFill>
                  <a:srgbClr val="FFFEFF"/>
                </a:solidFill>
                <a:effectLst/>
                <a:uLnTx/>
                <a:uFillTx/>
                <a:latin typeface="Book Antiqua" pitchFamily="18" charset="0"/>
              </a:rPr>
              <a:t>Bilâl</a:t>
            </a:r>
            <a:r>
              <a:rPr kumimoji="0" lang="tr-TR" sz="1300" b="0" i="0" u="none" strike="noStrike" kern="1200" cap="none" spc="0" normalizeH="0" baseline="0" noProof="0" dirty="0">
                <a:ln>
                  <a:noFill/>
                </a:ln>
                <a:solidFill>
                  <a:srgbClr val="FFFEFF"/>
                </a:solidFill>
                <a:effectLst/>
                <a:uLnTx/>
                <a:uFillTx/>
                <a:latin typeface="Book Antiqua" pitchFamily="18" charset="0"/>
              </a:rPr>
              <a:t> AYDEMİR</a:t>
            </a:r>
            <a:br>
              <a:rPr kumimoji="0" lang="tr-TR" sz="1300" b="0" i="0" u="none" strike="noStrike" kern="1200" cap="none" spc="0" normalizeH="0" baseline="0" noProof="0" dirty="0">
                <a:ln>
                  <a:noFill/>
                </a:ln>
                <a:solidFill>
                  <a:srgbClr val="FFFEFF"/>
                </a:solidFill>
                <a:effectLst/>
                <a:uLnTx/>
                <a:uFillTx/>
                <a:latin typeface="Book Antiqua" pitchFamily="18" charset="0"/>
              </a:rPr>
            </a:br>
            <a:r>
              <a:rPr kumimoji="0" lang="tr-TR" sz="1300" b="0" i="0" u="none" strike="noStrike" kern="1200" cap="none" spc="0" normalizeH="0" baseline="0" noProof="0" dirty="0">
                <a:ln>
                  <a:noFill/>
                </a:ln>
                <a:solidFill>
                  <a:srgbClr val="FFFEFF"/>
                </a:solidFill>
                <a:effectLst/>
                <a:uLnTx/>
                <a:uFillTx/>
                <a:latin typeface="Book Antiqua" pitchFamily="18" charset="0"/>
              </a:rPr>
              <a:t>Bilişim</a:t>
            </a:r>
            <a:r>
              <a:rPr kumimoji="0" lang="tr-TR" sz="1300" b="0" i="0" u="none" strike="noStrike" kern="1200" cap="none" spc="0" normalizeH="0" noProof="0" dirty="0">
                <a:ln>
                  <a:noFill/>
                </a:ln>
                <a:solidFill>
                  <a:srgbClr val="FFFEFF"/>
                </a:solidFill>
                <a:effectLst/>
                <a:uLnTx/>
                <a:uFillTx/>
                <a:latin typeface="Book Antiqua" pitchFamily="18" charset="0"/>
              </a:rPr>
              <a:t> Tek. </a:t>
            </a:r>
            <a:r>
              <a:rPr kumimoji="0" lang="tr-TR" sz="1300" b="0" i="0" u="none" strike="noStrike" kern="1200" cap="none" spc="0" normalizeH="0" noProof="0" dirty="0" err="1">
                <a:ln>
                  <a:noFill/>
                </a:ln>
                <a:solidFill>
                  <a:srgbClr val="FFFEFF"/>
                </a:solidFill>
                <a:effectLst/>
                <a:uLnTx/>
                <a:uFillTx/>
                <a:latin typeface="Book Antiqua" pitchFamily="18" charset="0"/>
              </a:rPr>
              <a:t>Öğrt</a:t>
            </a:r>
            <a:r>
              <a:rPr kumimoji="0" lang="tr-TR" sz="1300" b="0" i="0" u="none" strike="noStrike" kern="1200" cap="none" spc="0" normalizeH="0" noProof="0" dirty="0">
                <a:ln>
                  <a:noFill/>
                </a:ln>
                <a:solidFill>
                  <a:srgbClr val="FFFEFF"/>
                </a:solidFill>
                <a:effectLst/>
                <a:uLnTx/>
                <a:uFillTx/>
                <a:latin typeface="Book Antiqua" pitchFamily="18" charset="0"/>
              </a:rPr>
              <a:t>.</a:t>
            </a:r>
            <a:endParaRPr kumimoji="0" lang="tr-TR" sz="1300" b="0" i="0" u="none" strike="noStrike" kern="1200" cap="none" spc="0" normalizeH="0" baseline="0" noProof="0" dirty="0">
              <a:ln>
                <a:noFill/>
              </a:ln>
              <a:solidFill>
                <a:srgbClr val="FFFEFF"/>
              </a:solidFill>
              <a:effectLst/>
              <a:uLnTx/>
              <a:uFillTx/>
              <a:latin typeface="Book Antiqua" pitchFamily="18" charset="0"/>
            </a:endParaRPr>
          </a:p>
        </p:txBody>
      </p:sp>
      <p:pic>
        <p:nvPicPr>
          <p:cNvPr id="6" name="5 Resim" descr="logo copy.png"/>
          <p:cNvPicPr>
            <a:picLocks noChangeAspect="1"/>
          </p:cNvPicPr>
          <p:nvPr/>
        </p:nvPicPr>
        <p:blipFill>
          <a:blip r:embed="rId2"/>
          <a:stretch>
            <a:fillRect/>
          </a:stretch>
        </p:blipFill>
        <p:spPr>
          <a:xfrm>
            <a:off x="5366555" y="560174"/>
            <a:ext cx="1251864" cy="1318054"/>
          </a:xfrm>
          <a:prstGeom prst="rect">
            <a:avLst/>
          </a:prstGeom>
        </p:spPr>
      </p:pic>
      <p:pic>
        <p:nvPicPr>
          <p:cNvPr id="3074" name="Picture 2" descr="computer security png ile ilgili gÃ¶rsel sonucu"/>
          <p:cNvPicPr>
            <a:picLocks noChangeAspect="1" noChangeArrowheads="1"/>
          </p:cNvPicPr>
          <p:nvPr/>
        </p:nvPicPr>
        <p:blipFill>
          <a:blip r:embed="rId3"/>
          <a:srcRect/>
          <a:stretch>
            <a:fillRect/>
          </a:stretch>
        </p:blipFill>
        <p:spPr bwMode="auto">
          <a:xfrm>
            <a:off x="447675" y="1427162"/>
            <a:ext cx="4024922" cy="3678238"/>
          </a:xfrm>
          <a:prstGeom prst="rect">
            <a:avLst/>
          </a:prstGeom>
          <a:noFill/>
        </p:spPr>
      </p:pic>
    </p:spTree>
    <p:extLst>
      <p:ext uri="{BB962C8B-B14F-4D97-AF65-F5344CB8AC3E}">
        <p14:creationId xmlns:p14="http://schemas.microsoft.com/office/powerpoint/2010/main" val="27600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10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spc="-5" dirty="0">
                <a:latin typeface="Book Antiqua" pitchFamily="18" charset="0"/>
              </a:rPr>
              <a:t>Kazanımlar</a:t>
            </a:r>
            <a:endParaRPr lang="tr-TR" b="1" dirty="0">
              <a:latin typeface="Book Antiqua" pitchFamily="18" charset="0"/>
            </a:endParaRPr>
          </a:p>
        </p:txBody>
      </p:sp>
      <p:sp>
        <p:nvSpPr>
          <p:cNvPr id="3" name="2 İçerik Yer Tutucusu"/>
          <p:cNvSpPr>
            <a:spLocks noGrp="1"/>
          </p:cNvSpPr>
          <p:nvPr>
            <p:ph idx="1"/>
          </p:nvPr>
        </p:nvSpPr>
        <p:spPr/>
        <p:txBody>
          <a:bodyPr/>
          <a:lstStyle/>
          <a:p>
            <a:pPr>
              <a:buNone/>
            </a:pPr>
            <a:r>
              <a:rPr lang="tr-TR" dirty="0"/>
              <a:t>Bu bölümde;</a:t>
            </a:r>
          </a:p>
          <a:p>
            <a:r>
              <a:rPr lang="tr-TR" dirty="0"/>
              <a:t>Bilgi güvenliğinin önemini açıklayacak,</a:t>
            </a:r>
          </a:p>
          <a:p>
            <a:r>
              <a:rPr lang="tr-TR" dirty="0"/>
              <a:t>Bilgi güvenliğine yönelik tehditleri  kavrayacak,</a:t>
            </a:r>
          </a:p>
          <a:p>
            <a:r>
              <a:rPr lang="tr-TR" dirty="0"/>
              <a:t>Sayısal dünyada kimlik yönetimi konusunda güvenlik açısından yapılması gerekenleri listeleyecek,</a:t>
            </a:r>
          </a:p>
          <a:p>
            <a:r>
              <a:rPr lang="tr-TR" dirty="0"/>
              <a:t>Kişisel bilgisayar ve ağ ortamında bilgi  güvenliğini sağlamaya yönelik işlemleri  gerçekleştireceksiniz.</a:t>
            </a:r>
          </a:p>
        </p:txBody>
      </p:sp>
      <p:pic>
        <p:nvPicPr>
          <p:cNvPr id="5" name="4 Resim" descr="04.png"/>
          <p:cNvPicPr>
            <a:picLocks noChangeAspect="1"/>
          </p:cNvPicPr>
          <p:nvPr/>
        </p:nvPicPr>
        <p:blipFill>
          <a:blip r:embed="rId2"/>
          <a:stretch>
            <a:fillRect/>
          </a:stretch>
        </p:blipFill>
        <p:spPr>
          <a:xfrm>
            <a:off x="731078" y="457200"/>
            <a:ext cx="3637722" cy="26146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rcRect t="2918" r="5563"/>
          <a:stretch>
            <a:fillRect/>
          </a:stretch>
        </p:blipFill>
        <p:spPr bwMode="auto">
          <a:xfrm>
            <a:off x="7429500" y="2069196"/>
            <a:ext cx="4762500" cy="4788804"/>
          </a:xfrm>
          <a:prstGeom prst="rect">
            <a:avLst/>
          </a:prstGeom>
          <a:noFill/>
        </p:spPr>
      </p:pic>
      <p:sp>
        <p:nvSpPr>
          <p:cNvPr id="2" name="1 Başlık"/>
          <p:cNvSpPr>
            <a:spLocks noGrp="1"/>
          </p:cNvSpPr>
          <p:nvPr>
            <p:ph type="title"/>
          </p:nvPr>
        </p:nvSpPr>
        <p:spPr/>
        <p:txBody>
          <a:bodyPr/>
          <a:lstStyle/>
          <a:p>
            <a:r>
              <a:rPr lang="tr-TR" b="1" spc="-5" dirty="0">
                <a:latin typeface="Book Antiqua" pitchFamily="18" charset="0"/>
              </a:rPr>
              <a:t>Bilgi Güvenliği</a:t>
            </a:r>
            <a:endParaRPr lang="tr-TR" dirty="0"/>
          </a:p>
        </p:txBody>
      </p:sp>
      <p:sp>
        <p:nvSpPr>
          <p:cNvPr id="3" name="2 İçerik Yer Tutucusu"/>
          <p:cNvSpPr>
            <a:spLocks noGrp="1"/>
          </p:cNvSpPr>
          <p:nvPr>
            <p:ph idx="1"/>
          </p:nvPr>
        </p:nvSpPr>
        <p:spPr>
          <a:xfrm>
            <a:off x="5118447" y="803186"/>
            <a:ext cx="4622453" cy="5248622"/>
          </a:xfrm>
        </p:spPr>
        <p:txBody>
          <a:bodyPr>
            <a:normAutofit/>
          </a:bodyPr>
          <a:lstStyle/>
          <a:p>
            <a:pPr>
              <a:buNone/>
            </a:pPr>
            <a:r>
              <a:rPr lang="tr-TR" dirty="0"/>
              <a:t>    Kişisel ya da kurumsal düzeyde bizim için büyük önem teşkil  eden her tür bilgiye </a:t>
            </a:r>
            <a:r>
              <a:rPr lang="tr-TR" u="sng" dirty="0"/>
              <a:t>izin alınmadan </a:t>
            </a:r>
            <a:r>
              <a:rPr lang="tr-TR" dirty="0"/>
              <a:t>ya da </a:t>
            </a:r>
            <a:r>
              <a:rPr lang="tr-TR" u="sng" dirty="0"/>
              <a:t>yetki verilmeden  </a:t>
            </a:r>
          </a:p>
          <a:p>
            <a:r>
              <a:rPr lang="tr-TR" dirty="0"/>
              <a:t>erişilmesi, </a:t>
            </a:r>
          </a:p>
          <a:p>
            <a:r>
              <a:rPr lang="tr-TR" dirty="0"/>
              <a:t>bilginin ifşa edilmesi,  </a:t>
            </a:r>
          </a:p>
          <a:p>
            <a:r>
              <a:rPr lang="tr-TR" dirty="0"/>
              <a:t>kullanımı,</a:t>
            </a:r>
          </a:p>
          <a:p>
            <a:r>
              <a:rPr lang="tr-TR" dirty="0"/>
              <a:t>değiştirilmesi,</a:t>
            </a:r>
          </a:p>
          <a:p>
            <a:r>
              <a:rPr lang="tr-TR" dirty="0"/>
              <a:t>yok edilmesi </a:t>
            </a:r>
          </a:p>
          <a:p>
            <a:pPr>
              <a:buNone/>
            </a:pPr>
            <a:r>
              <a:rPr lang="tr-TR" dirty="0"/>
              <a:t>     gibi tehditlere karşı alınan tüm</a:t>
            </a:r>
            <a:br>
              <a:rPr lang="tr-TR" dirty="0"/>
            </a:br>
            <a:r>
              <a:rPr lang="tr-TR" dirty="0"/>
              <a:t> tedbirlere </a:t>
            </a:r>
            <a:r>
              <a:rPr lang="tr-TR" b="1" dirty="0">
                <a:solidFill>
                  <a:srgbClr val="FF0000"/>
                </a:solidFill>
              </a:rPr>
              <a:t>bilgi güvenliği </a:t>
            </a:r>
            <a:r>
              <a:rPr lang="tr-TR" dirty="0"/>
              <a:t>denir.</a:t>
            </a:r>
          </a:p>
          <a:p>
            <a:pPr>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04.png"/>
          <p:cNvPicPr>
            <a:picLocks noChangeAspect="1"/>
          </p:cNvPicPr>
          <p:nvPr/>
        </p:nvPicPr>
        <p:blipFill>
          <a:blip r:embed="rId2"/>
          <a:stretch>
            <a:fillRect/>
          </a:stretch>
        </p:blipFill>
        <p:spPr>
          <a:xfrm>
            <a:off x="883478" y="355600"/>
            <a:ext cx="3637722" cy="2614613"/>
          </a:xfrm>
          <a:prstGeom prst="rect">
            <a:avLst/>
          </a:prstGeom>
        </p:spPr>
      </p:pic>
      <p:sp>
        <p:nvSpPr>
          <p:cNvPr id="2" name="1 Başlık"/>
          <p:cNvSpPr>
            <a:spLocks noGrp="1"/>
          </p:cNvSpPr>
          <p:nvPr>
            <p:ph type="title"/>
          </p:nvPr>
        </p:nvSpPr>
        <p:spPr/>
        <p:txBody>
          <a:bodyPr/>
          <a:lstStyle/>
          <a:p>
            <a:r>
              <a:rPr lang="tr-TR" b="1" spc="-5" dirty="0">
                <a:latin typeface="Book Antiqua" pitchFamily="18" charset="0"/>
              </a:rPr>
              <a:t>Kazanımlar</a:t>
            </a:r>
            <a:endParaRPr lang="tr-TR" b="1" dirty="0">
              <a:latin typeface="Book Antiqua" pitchFamily="18" charset="0"/>
            </a:endParaRPr>
          </a:p>
        </p:txBody>
      </p:sp>
      <p:sp>
        <p:nvSpPr>
          <p:cNvPr id="3" name="2 İçerik Yer Tutucusu"/>
          <p:cNvSpPr>
            <a:spLocks noGrp="1"/>
          </p:cNvSpPr>
          <p:nvPr>
            <p:ph idx="1"/>
          </p:nvPr>
        </p:nvSpPr>
        <p:spPr/>
        <p:txBody>
          <a:bodyPr/>
          <a:lstStyle/>
          <a:p>
            <a:r>
              <a:rPr lang="tr-TR" dirty="0"/>
              <a:t>Bu bölümde;</a:t>
            </a:r>
          </a:p>
          <a:p>
            <a:r>
              <a:rPr lang="tr-TR" dirty="0"/>
              <a:t>Bilişim teknolojilerini kullanırken dikkat edilmesi  gereken etik ilkeleri kavrayacak,</a:t>
            </a:r>
          </a:p>
          <a:p>
            <a:r>
              <a:rPr lang="tr-TR" dirty="0"/>
              <a:t>İnternet ortamını etik ilkelere uygun nasıl</a:t>
            </a:r>
          </a:p>
          <a:p>
            <a:r>
              <a:rPr lang="tr-TR" dirty="0"/>
              <a:t>kullanabileceğinizi anlayacak,</a:t>
            </a:r>
          </a:p>
          <a:p>
            <a:r>
              <a:rPr lang="tr-TR" dirty="0"/>
              <a:t>Etik ilkelerin ihlali sonucunda oluşabilecek  durumlara örnek verebilecek,</a:t>
            </a:r>
          </a:p>
          <a:p>
            <a:r>
              <a:rPr lang="tr-TR" dirty="0"/>
              <a:t>Bilişim teknolojileri ve İnternet’i kullanırken etik</a:t>
            </a:r>
          </a:p>
          <a:p>
            <a:r>
              <a:rPr lang="tr-TR" dirty="0"/>
              <a:t>ilkelerin gerekliliğini sorgulayabileceksiniz.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10244052" y="672195"/>
            <a:ext cx="2049548" cy="5750971"/>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Bilgi </a:t>
            </a:r>
            <a:r>
              <a:rPr lang="tr-TR" sz="3800" b="1" spc="-5" dirty="0" err="1">
                <a:latin typeface="Book Antiqua" pitchFamily="18" charset="0"/>
              </a:rPr>
              <a:t>Güv</a:t>
            </a:r>
            <a:r>
              <a:rPr lang="tr-TR" sz="3800" b="1" spc="-5" dirty="0">
                <a:latin typeface="Book Antiqua" pitchFamily="18" charset="0"/>
              </a:rPr>
              <a:t>. </a:t>
            </a:r>
            <a:br>
              <a:rPr lang="tr-TR" sz="3800" b="1" spc="-5" dirty="0">
                <a:latin typeface="Book Antiqua" pitchFamily="18" charset="0"/>
              </a:rPr>
            </a:br>
            <a:r>
              <a:rPr lang="tr-TR" sz="3800" b="1" spc="-5" dirty="0">
                <a:latin typeface="Book Antiqua" pitchFamily="18" charset="0"/>
              </a:rPr>
              <a:t>Üç Öğesi</a:t>
            </a:r>
          </a:p>
        </p:txBody>
      </p:sp>
      <p:sp>
        <p:nvSpPr>
          <p:cNvPr id="3" name="2 İçerik Yer Tutucusu"/>
          <p:cNvSpPr>
            <a:spLocks noGrp="1"/>
          </p:cNvSpPr>
          <p:nvPr>
            <p:ph idx="1"/>
          </p:nvPr>
        </p:nvSpPr>
        <p:spPr>
          <a:xfrm>
            <a:off x="5118447" y="803186"/>
            <a:ext cx="5867053" cy="5381714"/>
          </a:xfrm>
        </p:spPr>
        <p:txBody>
          <a:bodyPr>
            <a:normAutofit/>
          </a:bodyPr>
          <a:lstStyle/>
          <a:p>
            <a:pPr>
              <a:buNone/>
            </a:pPr>
            <a:r>
              <a:rPr lang="tr-TR" b="1" dirty="0"/>
              <a:t>Gizlilik</a:t>
            </a:r>
          </a:p>
          <a:p>
            <a:r>
              <a:rPr lang="tr-TR" dirty="0"/>
              <a:t>Bilginin yetkisiz kişilerin eline geçmemesi için korunmasıdır (Sosyal medya hesabının çalışması gibi)</a:t>
            </a:r>
          </a:p>
          <a:p>
            <a:pPr>
              <a:buNone/>
            </a:pPr>
            <a:r>
              <a:rPr lang="tr-TR" b="1" dirty="0"/>
              <a:t>Bütünlük</a:t>
            </a:r>
          </a:p>
          <a:p>
            <a:r>
              <a:rPr lang="tr-TR" dirty="0"/>
              <a:t>Bilginin yetkisiz kişiler tarafından değiştirilmesi ya da silinmesi gibi tehditlere karşı korunması ya da bozulmasıdır. (Web sayfasının başkası tarafından değiştirilmesi)</a:t>
            </a:r>
          </a:p>
          <a:p>
            <a:pPr>
              <a:buNone/>
            </a:pPr>
            <a:r>
              <a:rPr lang="tr-TR" b="1" dirty="0"/>
              <a:t>Erişilebilirlik</a:t>
            </a:r>
          </a:p>
          <a:p>
            <a:r>
              <a:rPr lang="tr-TR" dirty="0"/>
              <a:t>Bilginin yetkili kişilerce ihtiyaç duyulduğunda ulaşılabilir ve  kullanıma hazır durumda olmasıdır.(Web sayfasına erişimin kapatılması)</a:t>
            </a:r>
          </a:p>
          <a:p>
            <a:pPr>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934952" y="0"/>
            <a:ext cx="3299924" cy="2922481"/>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Tehditler</a:t>
            </a:r>
          </a:p>
        </p:txBody>
      </p:sp>
      <p:sp>
        <p:nvSpPr>
          <p:cNvPr id="3" name="2 İçerik Yer Tutucusu"/>
          <p:cNvSpPr>
            <a:spLocks noGrp="1"/>
          </p:cNvSpPr>
          <p:nvPr>
            <p:ph idx="1"/>
          </p:nvPr>
        </p:nvSpPr>
        <p:spPr>
          <a:xfrm>
            <a:off x="5118447" y="803186"/>
            <a:ext cx="5867053" cy="5381714"/>
          </a:xfrm>
        </p:spPr>
        <p:txBody>
          <a:bodyPr>
            <a:normAutofit/>
          </a:bodyPr>
          <a:lstStyle/>
          <a:p>
            <a:pPr>
              <a:buNone/>
            </a:pPr>
            <a:r>
              <a:rPr lang="tr-TR" b="1" dirty="0"/>
              <a:t>Bilgi Güvenliğine Yönelik Tehditler</a:t>
            </a:r>
          </a:p>
          <a:p>
            <a:r>
              <a:rPr lang="tr-TR" dirty="0"/>
              <a:t>Bir bilişim teknolojisi sistemine sızmak,</a:t>
            </a:r>
          </a:p>
          <a:p>
            <a:r>
              <a:rPr lang="tr-TR" dirty="0"/>
              <a:t>sistemi zafiyete uğratmak,</a:t>
            </a:r>
          </a:p>
          <a:p>
            <a:r>
              <a:rPr lang="tr-TR" dirty="0"/>
              <a:t>sistemlerin işleyişini bozmak ve durdurmak  </a:t>
            </a:r>
            <a:br>
              <a:rPr lang="tr-TR" dirty="0"/>
            </a:br>
            <a:r>
              <a:rPr lang="tr-TR" dirty="0"/>
              <a:t>gibi kotu niyetli davranışlar; </a:t>
            </a:r>
            <a:r>
              <a:rPr lang="tr-TR" b="1" dirty="0">
                <a:solidFill>
                  <a:srgbClr val="FF0000"/>
                </a:solidFill>
              </a:rPr>
              <a:t>siber saldırı </a:t>
            </a:r>
            <a:r>
              <a:rPr lang="tr-TR" dirty="0"/>
              <a:t>veya </a:t>
            </a:r>
            <a:r>
              <a:rPr lang="tr-TR" b="1" dirty="0">
                <a:solidFill>
                  <a:srgbClr val="FF0000"/>
                </a:solidFill>
              </a:rPr>
              <a:t>atak</a:t>
            </a:r>
            <a:r>
              <a:rPr lang="tr-TR" dirty="0"/>
              <a:t> olarak adlandırılmaktadır.</a:t>
            </a:r>
          </a:p>
          <a:p>
            <a:pPr>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1123673" y="0"/>
            <a:ext cx="2922481" cy="2922481"/>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Siber uzay</a:t>
            </a:r>
          </a:p>
        </p:txBody>
      </p:sp>
      <p:sp>
        <p:nvSpPr>
          <p:cNvPr id="3" name="2 İçerik Yer Tutucusu"/>
          <p:cNvSpPr>
            <a:spLocks noGrp="1"/>
          </p:cNvSpPr>
          <p:nvPr>
            <p:ph idx="1"/>
          </p:nvPr>
        </p:nvSpPr>
        <p:spPr>
          <a:xfrm>
            <a:off x="5118447" y="803186"/>
            <a:ext cx="5867053" cy="5381714"/>
          </a:xfrm>
        </p:spPr>
        <p:txBody>
          <a:bodyPr>
            <a:normAutofit/>
          </a:bodyPr>
          <a:lstStyle/>
          <a:p>
            <a:pPr>
              <a:buNone/>
            </a:pPr>
            <a:r>
              <a:rPr lang="tr-TR" b="1" dirty="0">
                <a:solidFill>
                  <a:srgbClr val="FF0000"/>
                </a:solidFill>
              </a:rPr>
              <a:t>Siber ya da siber uzay</a:t>
            </a:r>
            <a:r>
              <a:rPr lang="tr-TR" b="1" dirty="0"/>
              <a:t>; temeli bilişim teknolojilerine  dayanan, tüm cihaz ve sistemleri kapsayan yapıya verilen genel addır.</a:t>
            </a:r>
          </a:p>
          <a:p>
            <a:r>
              <a:rPr lang="tr-TR" b="1" dirty="0">
                <a:solidFill>
                  <a:srgbClr val="0070C0"/>
                </a:solidFill>
              </a:rPr>
              <a:t>Siber Suç: </a:t>
            </a:r>
            <a:r>
              <a:rPr lang="tr-TR" dirty="0"/>
              <a:t>Bilişim teknolojileri kullanılarak gerçekleştirilen her tür yasa dışı işlemdir. </a:t>
            </a:r>
          </a:p>
          <a:p>
            <a:r>
              <a:rPr lang="tr-TR" b="1" dirty="0">
                <a:solidFill>
                  <a:srgbClr val="0070C0"/>
                </a:solidFill>
              </a:rPr>
              <a:t>Siber Saldırı: </a:t>
            </a:r>
            <a:r>
              <a:rPr lang="tr-TR" dirty="0"/>
              <a:t>Hedef seçilen şahıs, şirket, kurum, örgüt gibi yapıların bilgi sistemlerine veya iletişim altyapılarına yapılan planlı ve koordineli saldırıdır. </a:t>
            </a:r>
          </a:p>
          <a:p>
            <a:r>
              <a:rPr lang="tr-TR" b="1" dirty="0">
                <a:solidFill>
                  <a:srgbClr val="0070C0"/>
                </a:solidFill>
              </a:rPr>
              <a:t>Siber Savaş: </a:t>
            </a:r>
            <a:r>
              <a:rPr lang="tr-TR" dirty="0"/>
              <a:t>Farklı bir ülkenin bilgi sistemlerine veya iletişim altyapılarına yapılan planlı ve koordineli saldırılardır.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7797800" y="0"/>
            <a:ext cx="4394200" cy="2636519"/>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Siber uzay</a:t>
            </a:r>
          </a:p>
        </p:txBody>
      </p:sp>
      <p:sp>
        <p:nvSpPr>
          <p:cNvPr id="7" name="2 İçerik Yer Tutucusu"/>
          <p:cNvSpPr>
            <a:spLocks noGrp="1"/>
          </p:cNvSpPr>
          <p:nvPr>
            <p:ph idx="1"/>
          </p:nvPr>
        </p:nvSpPr>
        <p:spPr>
          <a:xfrm>
            <a:off x="5080347" y="1450886"/>
            <a:ext cx="6281873" cy="5248622"/>
          </a:xfrm>
        </p:spPr>
        <p:txBody>
          <a:bodyPr>
            <a:normAutofit/>
          </a:bodyPr>
          <a:lstStyle/>
          <a:p>
            <a:r>
              <a:rPr lang="tr-TR" b="1" dirty="0">
                <a:solidFill>
                  <a:srgbClr val="0070C0"/>
                </a:solidFill>
              </a:rPr>
              <a:t>Siber Zorbalık: </a:t>
            </a:r>
            <a:r>
              <a:rPr lang="tr-TR" dirty="0"/>
              <a:t>Bilgi ve iletişim teknolojilerini kullanarak bir birey ya da gruba, özel ya da tüzel bir kişiliğe karşı yapılan teknik ya da ilişkisel tarzda zarar verme davranışlarının tümüdür. </a:t>
            </a:r>
          </a:p>
          <a:p>
            <a:r>
              <a:rPr lang="tr-TR" b="1" dirty="0">
                <a:solidFill>
                  <a:srgbClr val="0070C0"/>
                </a:solidFill>
              </a:rPr>
              <a:t>Siber Terörizm: </a:t>
            </a:r>
            <a:r>
              <a:rPr lang="tr-TR" dirty="0"/>
              <a:t>Bilişim teknolojilerinin belirli bir politik ve sosyal amaca ulaşabilmek için hükümetleri, toplumu, bireyleri, kurum ve kuruluşları yıldırma, baskı altında tutma ya da zarar verme amacıyla kullanılmasıdır.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flipH="1">
            <a:off x="7556500" y="-1"/>
            <a:ext cx="4394200" cy="2952829"/>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Parola Yönetimi</a:t>
            </a:r>
          </a:p>
        </p:txBody>
      </p:sp>
      <p:sp>
        <p:nvSpPr>
          <p:cNvPr id="3" name="2 İçerik Yer Tutucusu"/>
          <p:cNvSpPr>
            <a:spLocks noGrp="1"/>
          </p:cNvSpPr>
          <p:nvPr>
            <p:ph idx="1"/>
          </p:nvPr>
        </p:nvSpPr>
        <p:spPr>
          <a:xfrm>
            <a:off x="5118447" y="1184186"/>
            <a:ext cx="5867053" cy="5381714"/>
          </a:xfrm>
        </p:spPr>
        <p:txBody>
          <a:bodyPr>
            <a:normAutofit/>
          </a:bodyPr>
          <a:lstStyle/>
          <a:p>
            <a:pPr>
              <a:buNone/>
            </a:pPr>
            <a:r>
              <a:rPr lang="tr-TR" b="1" dirty="0"/>
              <a:t>Sayısal Dünyada Kimlik ve Parola Yönetimi </a:t>
            </a:r>
          </a:p>
          <a:p>
            <a:r>
              <a:rPr lang="tr-TR" dirty="0"/>
              <a:t>Her gün sıkça kullandığımız şifre ve parola kavramlarını inceleyecek olursak “parola” bir hizmete erişebilmek için gerekli olan, kullanıcıya özel karakter dizisidir. </a:t>
            </a:r>
          </a:p>
          <a:p>
            <a:r>
              <a:rPr lang="tr-TR" dirty="0"/>
              <a:t>“Şifreleme” ise sanal ortamdaki verilerin gizliliğini sağlamak için veriyi belirli bir algoritma kullanarak dönüştüren yapıdır.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0" y="0"/>
            <a:ext cx="5013283" cy="3340100"/>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Parola Çalınması</a:t>
            </a:r>
          </a:p>
        </p:txBody>
      </p:sp>
      <p:sp>
        <p:nvSpPr>
          <p:cNvPr id="3" name="2 İçerik Yer Tutucusu"/>
          <p:cNvSpPr>
            <a:spLocks noGrp="1"/>
          </p:cNvSpPr>
          <p:nvPr>
            <p:ph idx="1"/>
          </p:nvPr>
        </p:nvSpPr>
        <p:spPr>
          <a:xfrm>
            <a:off x="5118447" y="803186"/>
            <a:ext cx="5867053" cy="5381714"/>
          </a:xfrm>
        </p:spPr>
        <p:txBody>
          <a:bodyPr>
            <a:normAutofit/>
          </a:bodyPr>
          <a:lstStyle/>
          <a:p>
            <a:pPr>
              <a:buNone/>
            </a:pPr>
            <a:r>
              <a:rPr lang="tr-TR" b="1" dirty="0"/>
              <a:t>Sayısal Dünyada Kimlik ve Parola Yönetimi</a:t>
            </a:r>
          </a:p>
          <a:p>
            <a:r>
              <a:rPr lang="tr-TR" dirty="0"/>
              <a:t>Elde edilen bilgiler yetkisiz kişiler ile paylaşılabilir ya da şantaj amacıyla kullanabilir. </a:t>
            </a:r>
          </a:p>
          <a:p>
            <a:r>
              <a:rPr lang="tr-TR" dirty="0"/>
              <a:t>Parolası ele geçirilen sistem başka bir bilişim sistemine saldırı amacıyla kullanılabilir. </a:t>
            </a:r>
          </a:p>
          <a:p>
            <a:r>
              <a:rPr lang="tr-TR" dirty="0"/>
              <a:t>Parola sahibinin saygınlığının zarar görmesine yol açabilecek eylemlerde bulunulabilir. </a:t>
            </a:r>
          </a:p>
          <a:p>
            <a:r>
              <a:rPr lang="tr-TR" dirty="0"/>
              <a:t>Ele geçirilen parola ile ekonomik kayba uğrayabilecek işlemler yapılabilir.</a:t>
            </a:r>
          </a:p>
          <a:p>
            <a:r>
              <a:rPr lang="tr-TR" dirty="0"/>
              <a:t>Parola sahibinin yasal yaptırım ile karşı karşıya kalmasına yol açabilir.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842631" y="0"/>
            <a:ext cx="3526169" cy="2389859"/>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Güçlü Parola</a:t>
            </a:r>
          </a:p>
        </p:txBody>
      </p:sp>
      <p:sp>
        <p:nvSpPr>
          <p:cNvPr id="3" name="2 İçerik Yer Tutucusu"/>
          <p:cNvSpPr>
            <a:spLocks noGrp="1"/>
          </p:cNvSpPr>
          <p:nvPr>
            <p:ph idx="1"/>
          </p:nvPr>
        </p:nvSpPr>
        <p:spPr>
          <a:xfrm>
            <a:off x="5118447" y="803186"/>
            <a:ext cx="5867053" cy="5381714"/>
          </a:xfrm>
        </p:spPr>
        <p:txBody>
          <a:bodyPr>
            <a:normAutofit/>
          </a:bodyPr>
          <a:lstStyle/>
          <a:p>
            <a:pPr>
              <a:buNone/>
            </a:pPr>
            <a:r>
              <a:rPr lang="tr-TR" b="1" dirty="0"/>
              <a:t>Güçlü bir parola için;</a:t>
            </a:r>
          </a:p>
          <a:p>
            <a:r>
              <a:rPr lang="tr-TR" dirty="0"/>
              <a:t>Parola, büyük/küçük harfler ile noktalama işaretleri ve özel karakterler içermelidir. </a:t>
            </a:r>
          </a:p>
          <a:p>
            <a:r>
              <a:rPr lang="tr-TR" dirty="0"/>
              <a:t>Parola, -aksi belirtilmedikçe- en az sekiz karakter uzunluğunda olmalıdır. </a:t>
            </a:r>
          </a:p>
          <a:p>
            <a:r>
              <a:rPr lang="tr-TR" dirty="0"/>
              <a:t>Parola, başkaları tarafından tahmin edilebilecek ardışık harfler ya da sayılar içermemelidir. </a:t>
            </a:r>
          </a:p>
          <a:p>
            <a:r>
              <a:rPr lang="tr-TR" dirty="0"/>
              <a:t>Her parola için bir kullanım ömrü belirleyerek belirli aralıklar ile yeni parola oluşturulması gerekir.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5719431" y="0"/>
            <a:ext cx="4719968" cy="2936043"/>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Parola Güvenliği</a:t>
            </a:r>
          </a:p>
        </p:txBody>
      </p:sp>
      <p:sp>
        <p:nvSpPr>
          <p:cNvPr id="3" name="2 İçerik Yer Tutucusu"/>
          <p:cNvSpPr>
            <a:spLocks noGrp="1"/>
          </p:cNvSpPr>
          <p:nvPr>
            <p:ph idx="1"/>
          </p:nvPr>
        </p:nvSpPr>
        <p:spPr>
          <a:xfrm>
            <a:off x="5181947" y="1895386"/>
            <a:ext cx="5867053" cy="5381714"/>
          </a:xfrm>
        </p:spPr>
        <p:txBody>
          <a:bodyPr>
            <a:normAutofit/>
          </a:bodyPr>
          <a:lstStyle/>
          <a:p>
            <a:pPr>
              <a:buNone/>
            </a:pPr>
            <a:r>
              <a:rPr lang="tr-TR" b="1" dirty="0"/>
              <a:t>Parola güvenliği için; </a:t>
            </a:r>
          </a:p>
          <a:p>
            <a:r>
              <a:rPr lang="tr-TR" dirty="0"/>
              <a:t>Parolanın başkalarıyla paylaşılmaması son derece önemlidir.</a:t>
            </a:r>
          </a:p>
          <a:p>
            <a:r>
              <a:rPr lang="tr-TR" dirty="0"/>
              <a:t> Parolalar, basılı ya da elektronik olarak hiçbir yerde saklanmamalıdır.</a:t>
            </a:r>
          </a:p>
          <a:p>
            <a:r>
              <a:rPr lang="tr-TR" dirty="0"/>
              <a:t> Başta e-posta adresinin parolası olmak üzere farklı bilişim sistemleri ve hizmetler için aynı parolanın kullanılmaması gerekir.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431800" y="-245111"/>
            <a:ext cx="5956300" cy="4169411"/>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PC ve Ağ Güvenliği</a:t>
            </a:r>
          </a:p>
        </p:txBody>
      </p:sp>
      <p:sp>
        <p:nvSpPr>
          <p:cNvPr id="3" name="2 İçerik Yer Tutucusu"/>
          <p:cNvSpPr>
            <a:spLocks noGrp="1"/>
          </p:cNvSpPr>
          <p:nvPr>
            <p:ph idx="1"/>
          </p:nvPr>
        </p:nvSpPr>
        <p:spPr>
          <a:xfrm>
            <a:off x="5258147" y="815886"/>
            <a:ext cx="5867053" cy="5381714"/>
          </a:xfrm>
        </p:spPr>
        <p:txBody>
          <a:bodyPr>
            <a:normAutofit lnSpcReduction="10000"/>
          </a:bodyPr>
          <a:lstStyle/>
          <a:p>
            <a:pPr>
              <a:buNone/>
            </a:pPr>
            <a:r>
              <a:rPr lang="tr-TR" b="1" dirty="0"/>
              <a:t>Zararlı Yazılımlar</a:t>
            </a:r>
          </a:p>
          <a:p>
            <a:r>
              <a:rPr lang="tr-TR" dirty="0"/>
              <a:t>İşletim sisteminin ya da diğer programların çalışmasına engel olabilir. </a:t>
            </a:r>
          </a:p>
          <a:p>
            <a:r>
              <a:rPr lang="tr-TR" dirty="0"/>
              <a:t>Sistemdeki dosyaları silebilir, değiştirebilir ya da yeni dosyalar ekleyebilir. </a:t>
            </a:r>
          </a:p>
          <a:p>
            <a:r>
              <a:rPr lang="tr-TR" dirty="0"/>
              <a:t>Bilişim sisteminde bulunan verilerin ele geçirilmesine neden olabilir. </a:t>
            </a:r>
          </a:p>
          <a:p>
            <a:r>
              <a:rPr lang="tr-TR" dirty="0"/>
              <a:t>Güvenlik açıkları oluşturabilir. </a:t>
            </a:r>
          </a:p>
          <a:p>
            <a:r>
              <a:rPr lang="tr-TR" dirty="0"/>
              <a:t>Başka bilişim sistemlerine saldırı amacıyla kullanılabilir. </a:t>
            </a:r>
          </a:p>
          <a:p>
            <a:r>
              <a:rPr lang="tr-TR" dirty="0"/>
              <a:t>Bilişim sisteminin, sahibinin izni dışında kullanımına neden olabilir. </a:t>
            </a:r>
          </a:p>
          <a:p>
            <a:r>
              <a:rPr lang="tr-TR" dirty="0"/>
              <a:t>Sistem kaynaklarının izinsiz kullanımına neden olabilir.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431800" y="-245111"/>
            <a:ext cx="5956300" cy="4169411"/>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VİRÜSLER</a:t>
            </a:r>
          </a:p>
        </p:txBody>
      </p:sp>
      <p:sp>
        <p:nvSpPr>
          <p:cNvPr id="3" name="2 İçerik Yer Tutucusu"/>
          <p:cNvSpPr>
            <a:spLocks noGrp="1"/>
          </p:cNvSpPr>
          <p:nvPr>
            <p:ph idx="1"/>
          </p:nvPr>
        </p:nvSpPr>
        <p:spPr>
          <a:xfrm>
            <a:off x="5258147" y="815886"/>
            <a:ext cx="5867053" cy="5381714"/>
          </a:xfrm>
        </p:spPr>
        <p:txBody>
          <a:bodyPr>
            <a:normAutofit/>
          </a:bodyPr>
          <a:lstStyle/>
          <a:p>
            <a:pPr>
              <a:buNone/>
            </a:pPr>
            <a:r>
              <a:rPr lang="tr-TR" b="1" dirty="0"/>
              <a:t>Virüslerin türleri</a:t>
            </a:r>
          </a:p>
          <a:p>
            <a:r>
              <a:rPr lang="tr-TR" dirty="0"/>
              <a:t>Bilgisayarınızı yavaşlatmaya yönelik virüsler</a:t>
            </a:r>
          </a:p>
          <a:p>
            <a:r>
              <a:rPr lang="tr-TR" dirty="0"/>
              <a:t>Reklam içerikli virüsler</a:t>
            </a:r>
          </a:p>
          <a:p>
            <a:r>
              <a:rPr lang="tr-TR" dirty="0"/>
              <a:t>Verilerinizi çalmaya yönelik virüsler</a:t>
            </a:r>
          </a:p>
          <a:p>
            <a:r>
              <a:rPr lang="tr-TR" dirty="0"/>
              <a:t>Kart ve hesap bilginizi çalmaya yönelik virüsler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spc="-5" dirty="0">
                <a:latin typeface="Book Antiqua" pitchFamily="18" charset="0"/>
              </a:rPr>
              <a:t>Etik</a:t>
            </a:r>
            <a:endParaRPr lang="tr-TR" b="1" dirty="0">
              <a:latin typeface="Book Antiqua" pitchFamily="18" charset="0"/>
            </a:endParaRPr>
          </a:p>
        </p:txBody>
      </p:sp>
      <p:sp>
        <p:nvSpPr>
          <p:cNvPr id="3" name="2 İçerik Yer Tutucusu"/>
          <p:cNvSpPr>
            <a:spLocks noGrp="1"/>
          </p:cNvSpPr>
          <p:nvPr>
            <p:ph idx="1"/>
          </p:nvPr>
        </p:nvSpPr>
        <p:spPr/>
        <p:txBody>
          <a:bodyPr/>
          <a:lstStyle/>
          <a:p>
            <a:r>
              <a:rPr lang="tr-TR" dirty="0"/>
              <a:t>Etik; bireylerin ahlaklı ve erdemli bir hayat yaşayabilmesi </a:t>
            </a:r>
            <a:r>
              <a:rPr lang="tr-TR" dirty="0" err="1"/>
              <a:t>icin</a:t>
            </a:r>
            <a:r>
              <a:rPr lang="tr-TR" dirty="0"/>
              <a:t> hangi davranışlarının doğru, hangilerinin yanlış  olduğunu araştıran bir felsefe dalıdır.</a:t>
            </a:r>
          </a:p>
        </p:txBody>
      </p:sp>
      <p:sp>
        <p:nvSpPr>
          <p:cNvPr id="14342" name="AutoShape 6" descr="https://psmag.com/.image/t_share/MTI3NTgyMDE2NjgxMTIyMjcw/morality-ill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6 Resim" descr="morality-illo.jpg"/>
          <p:cNvPicPr>
            <a:picLocks noChangeAspect="1"/>
          </p:cNvPicPr>
          <p:nvPr/>
        </p:nvPicPr>
        <p:blipFill>
          <a:blip r:embed="rId2"/>
          <a:stretch>
            <a:fillRect/>
          </a:stretch>
        </p:blipFill>
        <p:spPr>
          <a:xfrm>
            <a:off x="6299200" y="4013201"/>
            <a:ext cx="3530600" cy="23537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528743" y="0"/>
            <a:ext cx="4005157" cy="3003868"/>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Zararlı Yazılımlar</a:t>
            </a:r>
          </a:p>
        </p:txBody>
      </p:sp>
      <p:sp>
        <p:nvSpPr>
          <p:cNvPr id="3" name="2 İçerik Yer Tutucusu"/>
          <p:cNvSpPr>
            <a:spLocks noGrp="1"/>
          </p:cNvSpPr>
          <p:nvPr>
            <p:ph idx="1"/>
          </p:nvPr>
        </p:nvSpPr>
        <p:spPr>
          <a:xfrm>
            <a:off x="5258147" y="815886"/>
            <a:ext cx="6184553" cy="5597614"/>
          </a:xfrm>
        </p:spPr>
        <p:txBody>
          <a:bodyPr>
            <a:normAutofit/>
          </a:bodyPr>
          <a:lstStyle/>
          <a:p>
            <a:r>
              <a:rPr lang="tr-TR" b="1" dirty="0">
                <a:solidFill>
                  <a:srgbClr val="0070C0"/>
                </a:solidFill>
              </a:rPr>
              <a:t>Virüsler: </a:t>
            </a:r>
            <a:r>
              <a:rPr lang="tr-TR" dirty="0"/>
              <a:t>Kendi kendine çoğalan ve çalışabilen, bulaşmak için ağ bağlantılarını veya taşınabilir depolama araçlarını kullanan kötü niyetli programlardır.</a:t>
            </a:r>
          </a:p>
          <a:p>
            <a:r>
              <a:rPr lang="tr-TR" dirty="0"/>
              <a:t> </a:t>
            </a:r>
            <a:r>
              <a:rPr lang="tr-TR" b="1" dirty="0">
                <a:solidFill>
                  <a:srgbClr val="0070C0"/>
                </a:solidFill>
              </a:rPr>
              <a:t>Bilgisayar Solucanları: </a:t>
            </a:r>
            <a:r>
              <a:rPr lang="tr-TR" dirty="0"/>
              <a:t>Kendisini bir bilgisayardan diğerine kopyalamak için tasarlanmıştır. Solucan bir kez sisteminize girdikten sonra kendi başına çoğalabilir ve sistemi yavaşlatır. Ağ üzerinden diğer bilgisayarlara da  hızlı bir şekilde yayılır.</a:t>
            </a:r>
          </a:p>
          <a:p>
            <a:r>
              <a:rPr lang="tr-TR" b="1" dirty="0">
                <a:solidFill>
                  <a:srgbClr val="0070C0"/>
                </a:solidFill>
              </a:rPr>
              <a:t>Truva Atları: </a:t>
            </a:r>
            <a:r>
              <a:rPr lang="tr-TR" dirty="0"/>
              <a:t>Bilgisayara bulaşan ve gerçekte başka bir amaç ile kullanılsa bile arka planda kullanıcıya ait bilgileri de elde etmeye çalışan programlardır.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655743" y="214691"/>
            <a:ext cx="4005157" cy="2650686"/>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Virüslere Karşı Önlem Alma</a:t>
            </a:r>
          </a:p>
        </p:txBody>
      </p:sp>
      <p:sp>
        <p:nvSpPr>
          <p:cNvPr id="3" name="2 İçerik Yer Tutucusu"/>
          <p:cNvSpPr>
            <a:spLocks noGrp="1"/>
          </p:cNvSpPr>
          <p:nvPr>
            <p:ph idx="1"/>
          </p:nvPr>
        </p:nvSpPr>
        <p:spPr>
          <a:xfrm>
            <a:off x="5258147" y="815886"/>
            <a:ext cx="6184553" cy="5597614"/>
          </a:xfrm>
        </p:spPr>
        <p:txBody>
          <a:bodyPr>
            <a:normAutofit/>
          </a:bodyPr>
          <a:lstStyle/>
          <a:p>
            <a:pPr>
              <a:buNone/>
            </a:pPr>
            <a:r>
              <a:rPr lang="tr-TR" b="1" dirty="0"/>
              <a:t>Zararlı Programlara Karşı Alınacak Tedbirler</a:t>
            </a:r>
          </a:p>
          <a:p>
            <a:r>
              <a:rPr lang="tr-TR" dirty="0"/>
              <a:t>Bilgisayara anti virüs ve İnternet güvenlik programları kurularak bu programların sürekli güncel tutulmaları sağlanmalıdır. </a:t>
            </a:r>
          </a:p>
          <a:p>
            <a:r>
              <a:rPr lang="tr-TR" dirty="0"/>
              <a:t> Tanınmayan/güvenilmeyen e-postalar ve ekleri kesinlikle açılmamalıdır. </a:t>
            </a:r>
          </a:p>
          <a:p>
            <a:r>
              <a:rPr lang="tr-TR" dirty="0"/>
              <a:t>Ekinde şüpheli bir dosya olan e-postalar açılmamalıdır. Örneğin resim.</a:t>
            </a:r>
            <a:r>
              <a:rPr lang="tr-TR" dirty="0" err="1"/>
              <a:t>jpg</a:t>
            </a:r>
            <a:r>
              <a:rPr lang="tr-TR" dirty="0"/>
              <a:t>.</a:t>
            </a:r>
            <a:r>
              <a:rPr lang="tr-TR" dirty="0" err="1"/>
              <a:t>exe</a:t>
            </a:r>
            <a:r>
              <a:rPr lang="tr-TR" dirty="0"/>
              <a:t> isimli dosya bir resim dosyası gibi görünse de uzantısı </a:t>
            </a:r>
            <a:r>
              <a:rPr lang="tr-TR" dirty="0" err="1"/>
              <a:t>exe</a:t>
            </a:r>
            <a:r>
              <a:rPr lang="tr-TR" dirty="0"/>
              <a:t> olduğu için uygulama dosyasıdır. </a:t>
            </a:r>
          </a:p>
          <a:p>
            <a:r>
              <a:rPr lang="tr-TR" dirty="0"/>
              <a:t>Zararlı içerik barındıran ya da tanınmayan web sitelerinden uzak durulmalıdır.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655743" y="214691"/>
            <a:ext cx="4005157" cy="2650686"/>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Virüslere Karşı Önlem Alma</a:t>
            </a:r>
          </a:p>
        </p:txBody>
      </p:sp>
      <p:sp>
        <p:nvSpPr>
          <p:cNvPr id="3" name="2 İçerik Yer Tutucusu"/>
          <p:cNvSpPr>
            <a:spLocks noGrp="1"/>
          </p:cNvSpPr>
          <p:nvPr>
            <p:ph idx="1"/>
          </p:nvPr>
        </p:nvSpPr>
        <p:spPr>
          <a:xfrm>
            <a:off x="5258147" y="815886"/>
            <a:ext cx="6184553" cy="5597614"/>
          </a:xfrm>
        </p:spPr>
        <p:txBody>
          <a:bodyPr>
            <a:normAutofit/>
          </a:bodyPr>
          <a:lstStyle/>
          <a:p>
            <a:pPr>
              <a:buNone/>
            </a:pPr>
            <a:r>
              <a:rPr lang="tr-TR" b="1" dirty="0"/>
              <a:t>Zararlı Programlara Karşı Alınacak Tedbirler</a:t>
            </a:r>
          </a:p>
          <a:p>
            <a:r>
              <a:rPr lang="tr-TR" dirty="0"/>
              <a:t>Kırılmış programlar aracılığıyla virüsler bulaşabilir.</a:t>
            </a:r>
          </a:p>
          <a:p>
            <a:r>
              <a:rPr lang="tr-TR" dirty="0"/>
              <a:t>Güvenilmeyen İnternet kaynaklarından dosya indirilmemelidir.</a:t>
            </a:r>
          </a:p>
          <a:p>
            <a:r>
              <a:rPr lang="tr-TR" dirty="0" err="1"/>
              <a:t>Flash</a:t>
            </a:r>
            <a:r>
              <a:rPr lang="tr-TR" dirty="0"/>
              <a:t> bellek vb taşınabilir cihazlar bilgisayara takıldıktan sonra tarama yapılmadan kullanılmamalıdır.</a:t>
            </a:r>
          </a:p>
          <a:p>
            <a:r>
              <a:rPr lang="tr-TR" dirty="0"/>
              <a:t>Güvenlik duvarı aktif edilmeli veya harici bir güvenlik duvarı kullanılmalıdır.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800" b="1" spc="-5" dirty="0">
                <a:latin typeface="Book Antiqua" pitchFamily="18" charset="0"/>
              </a:rPr>
              <a:t>E-TİCARET GÜVENLİĞİ</a:t>
            </a:r>
          </a:p>
        </p:txBody>
      </p:sp>
      <p:sp>
        <p:nvSpPr>
          <p:cNvPr id="3" name="2 İçerik Yer Tutucusu"/>
          <p:cNvSpPr>
            <a:spLocks noGrp="1"/>
          </p:cNvSpPr>
          <p:nvPr>
            <p:ph idx="1"/>
          </p:nvPr>
        </p:nvSpPr>
        <p:spPr>
          <a:xfrm>
            <a:off x="5258147" y="815886"/>
            <a:ext cx="6184553" cy="5597614"/>
          </a:xfrm>
        </p:spPr>
        <p:txBody>
          <a:bodyPr>
            <a:normAutofit/>
          </a:bodyPr>
          <a:lstStyle/>
          <a:p>
            <a:r>
              <a:rPr lang="tr-TR" dirty="0"/>
              <a:t>Siteyi Araştırın</a:t>
            </a:r>
          </a:p>
          <a:p>
            <a:r>
              <a:rPr lang="tr-TR" dirty="0"/>
              <a:t>Kullanıcı Deneyimlerini Okuyun</a:t>
            </a:r>
          </a:p>
          <a:p>
            <a:r>
              <a:rPr lang="tr-TR" dirty="0"/>
              <a:t>SSL Sertifikasını Araştırın</a:t>
            </a:r>
          </a:p>
          <a:p>
            <a:r>
              <a:rPr lang="tr-TR" dirty="0"/>
              <a:t>Şahsi Bilgisayarları Kullanın</a:t>
            </a:r>
          </a:p>
          <a:p>
            <a:r>
              <a:rPr lang="tr-TR" dirty="0"/>
              <a:t>Şifrenizi Akıllıca Belirleyin</a:t>
            </a:r>
          </a:p>
          <a:p>
            <a:r>
              <a:rPr lang="tr-TR" dirty="0"/>
              <a:t>Mesafeli Satış Sözleşmesini Araştırın</a:t>
            </a:r>
          </a:p>
          <a:p>
            <a:r>
              <a:rPr lang="tr-TR" dirty="0"/>
              <a:t>Fiyat Bilgilerini İnceleyin ve karşılaştırın</a:t>
            </a:r>
          </a:p>
          <a:p>
            <a:r>
              <a:rPr lang="it-IT" dirty="0"/>
              <a:t>3D Ödeme Sistemini Tercih Edin</a:t>
            </a:r>
          </a:p>
          <a:p>
            <a:r>
              <a:rPr lang="it-IT" dirty="0"/>
              <a:t>Sanal Kart Kullanın</a:t>
            </a:r>
          </a:p>
          <a:p>
            <a:r>
              <a:rPr lang="it-IT" dirty="0"/>
              <a:t>Alışveriş Kayıtlarını Saklayın</a:t>
            </a:r>
            <a:endParaRPr lang="tr-TR" dirty="0"/>
          </a:p>
          <a:p>
            <a:endParaRPr lang="tr-TR" dirty="0"/>
          </a:p>
        </p:txBody>
      </p:sp>
      <p:pic>
        <p:nvPicPr>
          <p:cNvPr id="5" name="4 Resim" descr="fraud.jpg"/>
          <p:cNvPicPr>
            <a:picLocks noChangeAspect="1"/>
          </p:cNvPicPr>
          <p:nvPr/>
        </p:nvPicPr>
        <p:blipFill>
          <a:blip r:embed="rId2"/>
          <a:stretch>
            <a:fillRect/>
          </a:stretch>
        </p:blipFill>
        <p:spPr>
          <a:xfrm>
            <a:off x="8921578" y="248576"/>
            <a:ext cx="3048000" cy="3032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74331" y="2349925"/>
            <a:ext cx="3772269" cy="2456442"/>
          </a:xfrm>
        </p:spPr>
        <p:txBody>
          <a:bodyPr>
            <a:normAutofit/>
          </a:bodyPr>
          <a:lstStyle/>
          <a:p>
            <a:r>
              <a:rPr lang="tr-TR" sz="2500" b="1" spc="-5" dirty="0">
                <a:latin typeface="Book Antiqua" pitchFamily="18" charset="0"/>
              </a:rPr>
              <a:t>www.</a:t>
            </a:r>
            <a:r>
              <a:rPr lang="tr-TR" sz="2500" b="1" spc="-5" dirty="0" err="1">
                <a:latin typeface="Book Antiqua" pitchFamily="18" charset="0"/>
              </a:rPr>
              <a:t>ihbarweb</a:t>
            </a:r>
            <a:r>
              <a:rPr lang="tr-TR" sz="2500" b="1" spc="-5" dirty="0">
                <a:latin typeface="Book Antiqua" pitchFamily="18" charset="0"/>
              </a:rPr>
              <a:t>.</a:t>
            </a:r>
            <a:r>
              <a:rPr lang="tr-TR" sz="2500" b="1" spc="-5" dirty="0" err="1">
                <a:latin typeface="Book Antiqua" pitchFamily="18" charset="0"/>
              </a:rPr>
              <a:t>org.tr</a:t>
            </a:r>
            <a:endParaRPr lang="tr-TR" sz="2500" b="1" spc="-5" dirty="0">
              <a:latin typeface="Book Antiqua" pitchFamily="18" charset="0"/>
            </a:endParaRPr>
          </a:p>
        </p:txBody>
      </p:sp>
      <p:sp>
        <p:nvSpPr>
          <p:cNvPr id="3" name="2 İçerik Yer Tutucusu"/>
          <p:cNvSpPr>
            <a:spLocks noGrp="1"/>
          </p:cNvSpPr>
          <p:nvPr>
            <p:ph idx="1"/>
          </p:nvPr>
        </p:nvSpPr>
        <p:spPr>
          <a:xfrm>
            <a:off x="5258147" y="815886"/>
            <a:ext cx="6184553" cy="5597614"/>
          </a:xfrm>
        </p:spPr>
        <p:txBody>
          <a:bodyPr>
            <a:normAutofit/>
          </a:bodyPr>
          <a:lstStyle/>
          <a:p>
            <a:pPr>
              <a:buNone/>
            </a:pPr>
            <a:r>
              <a:rPr lang="tr-TR" dirty="0"/>
              <a:t>S5651 sayılı yasanın 8. maddesinde yer alan; </a:t>
            </a:r>
          </a:p>
          <a:p>
            <a:r>
              <a:rPr lang="tr-TR" dirty="0"/>
              <a:t>İntihara Yönlendirme, </a:t>
            </a:r>
          </a:p>
          <a:p>
            <a:r>
              <a:rPr lang="tr-TR" dirty="0"/>
              <a:t>Çocukların Cinsel İstismarı,</a:t>
            </a:r>
          </a:p>
          <a:p>
            <a:r>
              <a:rPr lang="tr-TR" dirty="0"/>
              <a:t>Uyuşturucu veya Uyarıcı Madde Kullanılmasını Kolaylaştırma, </a:t>
            </a:r>
          </a:p>
          <a:p>
            <a:r>
              <a:rPr lang="tr-TR" dirty="0"/>
              <a:t>Sağlık için Tehlikeli Madde Temini, </a:t>
            </a:r>
          </a:p>
          <a:p>
            <a:r>
              <a:rPr lang="tr-TR" dirty="0"/>
              <a:t>Müstehcenlik, </a:t>
            </a:r>
          </a:p>
          <a:p>
            <a:r>
              <a:rPr lang="tr-TR" dirty="0"/>
              <a:t>Fuhuş, </a:t>
            </a:r>
          </a:p>
          <a:p>
            <a:r>
              <a:rPr lang="tr-TR" dirty="0"/>
              <a:t>Kumar Oynanması için Yer ve İmkân Sağlama,</a:t>
            </a:r>
          </a:p>
          <a:p>
            <a:r>
              <a:rPr lang="tr-TR" dirty="0"/>
              <a:t> Atatürk Aleyhine İşlenen Suçlar</a:t>
            </a:r>
          </a:p>
          <a:p>
            <a:pPr>
              <a:buNone/>
            </a:pPr>
            <a:r>
              <a:rPr lang="tr-TR" dirty="0"/>
              <a:t>    ile ilgili yeterli şüpheye sahip olduğunu düşündüğünüz içeriği, aşağıda yer alan ilgili alandan seçim yaparak ihbar edebilirsiniz.</a:t>
            </a:r>
          </a:p>
          <a:p>
            <a:pPr>
              <a:buNone/>
            </a:pPr>
            <a:endParaRPr lang="tr-TR" dirty="0"/>
          </a:p>
        </p:txBody>
      </p:sp>
      <p:pic>
        <p:nvPicPr>
          <p:cNvPr id="6" name="5 Resim" descr="indir.jpg"/>
          <p:cNvPicPr>
            <a:picLocks noChangeAspect="1"/>
          </p:cNvPicPr>
          <p:nvPr/>
        </p:nvPicPr>
        <p:blipFill>
          <a:blip r:embed="rId2"/>
          <a:stretch>
            <a:fillRect/>
          </a:stretch>
        </p:blipFill>
        <p:spPr>
          <a:xfrm>
            <a:off x="1053929" y="143647"/>
            <a:ext cx="2933700" cy="1562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a:xfrm>
            <a:off x="1792186" y="1951932"/>
            <a:ext cx="8679915" cy="1748729"/>
          </a:xfrm>
        </p:spPr>
        <p:txBody>
          <a:bodyPr>
            <a:normAutofit/>
          </a:bodyPr>
          <a:lstStyle/>
          <a:p>
            <a:r>
              <a:rPr lang="tr-TR" sz="4000" dirty="0">
                <a:latin typeface="Book Antiqua" pitchFamily="18" charset="0"/>
              </a:rPr>
              <a:t>PROBLEM ÇÖZME</a:t>
            </a:r>
            <a:br>
              <a:rPr lang="tr-TR" sz="4000" dirty="0">
                <a:latin typeface="Book Antiqua" pitchFamily="18" charset="0"/>
              </a:rPr>
            </a:br>
            <a:r>
              <a:rPr lang="tr-TR" sz="4000" dirty="0">
                <a:latin typeface="Book Antiqua" pitchFamily="18" charset="0"/>
              </a:rPr>
              <a:t>ve </a:t>
            </a:r>
            <a:br>
              <a:rPr lang="tr-TR" sz="4000" dirty="0">
                <a:latin typeface="Book Antiqua" pitchFamily="18" charset="0"/>
              </a:rPr>
            </a:br>
            <a:r>
              <a:rPr lang="tr-TR" sz="4000" dirty="0">
                <a:latin typeface="Book Antiqua" pitchFamily="18" charset="0"/>
              </a:rPr>
              <a:t>ALGORİTMALAR</a:t>
            </a: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1693333" y="3848602"/>
            <a:ext cx="8673427" cy="1322587"/>
          </a:xfrm>
        </p:spPr>
        <p:txBody>
          <a:bodyPr/>
          <a:lstStyle/>
          <a:p>
            <a:r>
              <a:rPr lang="tr-TR" dirty="0">
                <a:latin typeface="Book Antiqua" pitchFamily="18" charset="0"/>
              </a:rPr>
              <a:t>BİLGİSAYAR BİLİMİ DERSİ – Kur 1</a:t>
            </a:r>
          </a:p>
        </p:txBody>
      </p:sp>
      <p:sp>
        <p:nvSpPr>
          <p:cNvPr id="5" name="Subtitle 2">
            <a:extLst>
              <a:ext uri="{FF2B5EF4-FFF2-40B4-BE49-F238E27FC236}">
                <a16:creationId xmlns:a16="http://schemas.microsoft.com/office/drawing/2014/main" id="{F4C8D8C1-1062-49B2-BB56-D9F8E5DA6EB6}"/>
              </a:ext>
            </a:extLst>
          </p:cNvPr>
          <p:cNvSpPr txBox="1">
            <a:spLocks/>
          </p:cNvSpPr>
          <p:nvPr/>
        </p:nvSpPr>
        <p:spPr>
          <a:xfrm>
            <a:off x="1652144" y="4235780"/>
            <a:ext cx="8673427" cy="1322587"/>
          </a:xfrm>
          <a:prstGeom prst="rect">
            <a:avLst/>
          </a:prstGeom>
        </p:spPr>
        <p:txBody>
          <a:bodyPr vert="horz" lIns="91440" tIns="0" rIns="91440" bIns="45720" rtlCol="0">
            <a:normAutofit/>
          </a:bodyPr>
          <a:lstStyle/>
          <a:p>
            <a:pPr marL="0" marR="0" lvl="0" indent="0" algn="ctr" defTabSz="914400" rtl="0" eaLnBrk="1" fontAlgn="auto" latinLnBrk="0" hangingPunct="1">
              <a:lnSpc>
                <a:spcPct val="100000"/>
              </a:lnSpc>
              <a:spcBef>
                <a:spcPts val="1000"/>
              </a:spcBef>
              <a:spcAft>
                <a:spcPts val="0"/>
              </a:spcAft>
              <a:buClr>
                <a:schemeClr val="accent1"/>
              </a:buClr>
              <a:buSzPct val="110000"/>
              <a:buFont typeface="Wingdings" panose="05000000000000000000" pitchFamily="2" charset="2"/>
              <a:buNone/>
              <a:tabLst/>
              <a:defRPr/>
            </a:pPr>
            <a:r>
              <a:rPr kumimoji="0" lang="tr-TR" sz="1300" b="0" i="0" u="none" strike="noStrike" kern="1200" cap="none" spc="0" normalizeH="0" baseline="0" noProof="0" dirty="0" err="1">
                <a:ln>
                  <a:noFill/>
                </a:ln>
                <a:solidFill>
                  <a:srgbClr val="FFFEFF"/>
                </a:solidFill>
                <a:effectLst/>
                <a:uLnTx/>
                <a:uFillTx/>
                <a:latin typeface="Book Antiqua" pitchFamily="18" charset="0"/>
              </a:rPr>
              <a:t>Bilâl</a:t>
            </a:r>
            <a:r>
              <a:rPr kumimoji="0" lang="tr-TR" sz="1300" b="0" i="0" u="none" strike="noStrike" kern="1200" cap="none" spc="0" normalizeH="0" baseline="0" noProof="0" dirty="0">
                <a:ln>
                  <a:noFill/>
                </a:ln>
                <a:solidFill>
                  <a:srgbClr val="FFFEFF"/>
                </a:solidFill>
                <a:effectLst/>
                <a:uLnTx/>
                <a:uFillTx/>
                <a:latin typeface="Book Antiqua" pitchFamily="18" charset="0"/>
              </a:rPr>
              <a:t> AYDEMİR</a:t>
            </a:r>
            <a:br>
              <a:rPr kumimoji="0" lang="tr-TR" sz="1300" b="0" i="0" u="none" strike="noStrike" kern="1200" cap="none" spc="0" normalizeH="0" baseline="0" noProof="0" dirty="0">
                <a:ln>
                  <a:noFill/>
                </a:ln>
                <a:solidFill>
                  <a:srgbClr val="FFFEFF"/>
                </a:solidFill>
                <a:effectLst/>
                <a:uLnTx/>
                <a:uFillTx/>
                <a:latin typeface="Book Antiqua" pitchFamily="18" charset="0"/>
              </a:rPr>
            </a:br>
            <a:r>
              <a:rPr kumimoji="0" lang="tr-TR" sz="1300" b="0" i="0" u="none" strike="noStrike" kern="1200" cap="none" spc="0" normalizeH="0" baseline="0" noProof="0" dirty="0">
                <a:ln>
                  <a:noFill/>
                </a:ln>
                <a:solidFill>
                  <a:srgbClr val="FFFEFF"/>
                </a:solidFill>
                <a:effectLst/>
                <a:uLnTx/>
                <a:uFillTx/>
                <a:latin typeface="Book Antiqua" pitchFamily="18" charset="0"/>
              </a:rPr>
              <a:t>Bilişim</a:t>
            </a:r>
            <a:r>
              <a:rPr kumimoji="0" lang="tr-TR" sz="1300" b="0" i="0" u="none" strike="noStrike" kern="1200" cap="none" spc="0" normalizeH="0" noProof="0" dirty="0">
                <a:ln>
                  <a:noFill/>
                </a:ln>
                <a:solidFill>
                  <a:srgbClr val="FFFEFF"/>
                </a:solidFill>
                <a:effectLst/>
                <a:uLnTx/>
                <a:uFillTx/>
                <a:latin typeface="Book Antiqua" pitchFamily="18" charset="0"/>
              </a:rPr>
              <a:t> Tek. </a:t>
            </a:r>
            <a:r>
              <a:rPr kumimoji="0" lang="tr-TR" sz="1300" b="0" i="0" u="none" strike="noStrike" kern="1200" cap="none" spc="0" normalizeH="0" noProof="0" dirty="0" err="1">
                <a:ln>
                  <a:noFill/>
                </a:ln>
                <a:solidFill>
                  <a:srgbClr val="FFFEFF"/>
                </a:solidFill>
                <a:effectLst/>
                <a:uLnTx/>
                <a:uFillTx/>
                <a:latin typeface="Book Antiqua" pitchFamily="18" charset="0"/>
              </a:rPr>
              <a:t>Öğrt</a:t>
            </a:r>
            <a:r>
              <a:rPr kumimoji="0" lang="tr-TR" sz="1300" b="0" i="0" u="none" strike="noStrike" kern="1200" cap="none" spc="0" normalizeH="0" noProof="0" dirty="0">
                <a:ln>
                  <a:noFill/>
                </a:ln>
                <a:solidFill>
                  <a:srgbClr val="FFFEFF"/>
                </a:solidFill>
                <a:effectLst/>
                <a:uLnTx/>
                <a:uFillTx/>
                <a:latin typeface="Book Antiqua" pitchFamily="18" charset="0"/>
              </a:rPr>
              <a:t>.</a:t>
            </a:r>
            <a:endParaRPr kumimoji="0" lang="tr-TR" sz="1300" b="0" i="0" u="none" strike="noStrike" kern="1200" cap="none" spc="0" normalizeH="0" baseline="0" noProof="0" dirty="0">
              <a:ln>
                <a:noFill/>
              </a:ln>
              <a:solidFill>
                <a:srgbClr val="FFFEFF"/>
              </a:solidFill>
              <a:effectLst/>
              <a:uLnTx/>
              <a:uFillTx/>
              <a:latin typeface="Book Antiqua" pitchFamily="18" charset="0"/>
            </a:endParaRPr>
          </a:p>
        </p:txBody>
      </p:sp>
      <p:pic>
        <p:nvPicPr>
          <p:cNvPr id="6" name="5 Resim" descr="logo copy.png"/>
          <p:cNvPicPr>
            <a:picLocks noChangeAspect="1"/>
          </p:cNvPicPr>
          <p:nvPr/>
        </p:nvPicPr>
        <p:blipFill>
          <a:blip r:embed="rId2"/>
          <a:stretch>
            <a:fillRect/>
          </a:stretch>
        </p:blipFill>
        <p:spPr>
          <a:xfrm>
            <a:off x="5366555" y="560174"/>
            <a:ext cx="1251864" cy="1318054"/>
          </a:xfrm>
          <a:prstGeom prst="rect">
            <a:avLst/>
          </a:prstGeom>
        </p:spPr>
      </p:pic>
      <p:pic>
        <p:nvPicPr>
          <p:cNvPr id="3074" name="Picture 2" descr="computer security png ile ilgili gÃ¶rsel sonucu"/>
          <p:cNvPicPr>
            <a:picLocks noChangeAspect="1" noChangeArrowheads="1"/>
          </p:cNvPicPr>
          <p:nvPr/>
        </p:nvPicPr>
        <p:blipFill>
          <a:blip r:embed="rId3"/>
          <a:stretch>
            <a:fillRect/>
          </a:stretch>
        </p:blipFill>
        <p:spPr bwMode="auto">
          <a:xfrm>
            <a:off x="412136" y="1427162"/>
            <a:ext cx="3689599" cy="3678238"/>
          </a:xfrm>
          <a:prstGeom prst="rect">
            <a:avLst/>
          </a:prstGeom>
          <a:noFill/>
        </p:spPr>
      </p:pic>
    </p:spTree>
    <p:extLst>
      <p:ext uri="{BB962C8B-B14F-4D97-AF65-F5344CB8AC3E}">
        <p14:creationId xmlns:p14="http://schemas.microsoft.com/office/powerpoint/2010/main" val="371872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10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850901" y="0"/>
            <a:ext cx="3733800" cy="2918108"/>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Problem Nedir?</a:t>
            </a:r>
            <a:endParaRPr lang="tr-TR" sz="3800" dirty="0"/>
          </a:p>
        </p:txBody>
      </p:sp>
      <p:sp>
        <p:nvSpPr>
          <p:cNvPr id="3" name="2 İçerik Yer Tutucusu"/>
          <p:cNvSpPr>
            <a:spLocks noGrp="1"/>
          </p:cNvSpPr>
          <p:nvPr>
            <p:ph idx="1"/>
          </p:nvPr>
        </p:nvSpPr>
        <p:spPr>
          <a:xfrm>
            <a:off x="5118447" y="803186"/>
            <a:ext cx="5955953" cy="5597614"/>
          </a:xfrm>
        </p:spPr>
        <p:txBody>
          <a:bodyPr>
            <a:normAutofit/>
          </a:bodyPr>
          <a:lstStyle/>
          <a:p>
            <a:r>
              <a:rPr lang="tr-TR" sz="2500" dirty="0"/>
              <a:t>Problem, çözülmesi gereken sorun ya da aşılması gereken engel anlamına gelir.</a:t>
            </a:r>
          </a:p>
          <a:p>
            <a:r>
              <a:rPr lang="tr-TR" sz="2500" dirty="0"/>
              <a:t>Bir problemi çözümü içim </a:t>
            </a:r>
          </a:p>
          <a:p>
            <a:pPr lvl="1"/>
            <a:r>
              <a:rPr lang="tr-TR" sz="2500" dirty="0"/>
              <a:t>Problemi iyi anlamak</a:t>
            </a:r>
          </a:p>
          <a:p>
            <a:pPr lvl="1"/>
            <a:r>
              <a:rPr lang="tr-TR" sz="2500" dirty="0"/>
              <a:t>Kısa ve anlaşılır biçimde çözmek</a:t>
            </a:r>
          </a:p>
          <a:p>
            <a:pPr lvl="1"/>
            <a:r>
              <a:rPr lang="tr-TR" sz="2500" dirty="0"/>
              <a:t>Sonucun doğruluğunu kontrol etmek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7967669" y="2057400"/>
            <a:ext cx="4064953" cy="2755900"/>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Bilgi işlemsel düşünme</a:t>
            </a:r>
          </a:p>
        </p:txBody>
      </p:sp>
      <p:sp>
        <p:nvSpPr>
          <p:cNvPr id="3" name="2 İçerik Yer Tutucusu"/>
          <p:cNvSpPr>
            <a:spLocks noGrp="1"/>
          </p:cNvSpPr>
          <p:nvPr>
            <p:ph idx="1"/>
          </p:nvPr>
        </p:nvSpPr>
        <p:spPr>
          <a:xfrm>
            <a:off x="5118447" y="803186"/>
            <a:ext cx="3492153" cy="5369014"/>
          </a:xfrm>
        </p:spPr>
        <p:txBody>
          <a:bodyPr>
            <a:noAutofit/>
          </a:bodyPr>
          <a:lstStyle/>
          <a:p>
            <a:r>
              <a:rPr lang="tr-TR" sz="2500" dirty="0"/>
              <a:t>Bilgisayar biliminin kavramlarından yararlanarak problem çözme, sistem tasarlama ve insan davranışlarını anlama olarak tanımlanabilir.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7918539" y="1346200"/>
            <a:ext cx="4273461" cy="3770701"/>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Programlama Nedir ?</a:t>
            </a:r>
            <a:endParaRPr lang="tr-TR" sz="3800" dirty="0"/>
          </a:p>
        </p:txBody>
      </p:sp>
      <p:sp>
        <p:nvSpPr>
          <p:cNvPr id="3" name="2 İçerik Yer Tutucusu"/>
          <p:cNvSpPr>
            <a:spLocks noGrp="1"/>
          </p:cNvSpPr>
          <p:nvPr>
            <p:ph idx="1"/>
          </p:nvPr>
        </p:nvSpPr>
        <p:spPr>
          <a:xfrm>
            <a:off x="5118447" y="803186"/>
            <a:ext cx="3530253" cy="5546814"/>
          </a:xfrm>
        </p:spPr>
        <p:txBody>
          <a:bodyPr>
            <a:normAutofit/>
          </a:bodyPr>
          <a:lstStyle/>
          <a:p>
            <a:pPr>
              <a:buNone/>
            </a:pPr>
            <a:r>
              <a:rPr lang="tr-TR" sz="2200" b="1" dirty="0"/>
              <a:t>Programlama bir probleme çözüm geliştirmek için bilişim teknolojilerini kullanarak mühendislik teknikleri ve doğa bilimleri gibi farklı disiplinleri bir araya getirerek çözüm üretmek için yazılım geliştirmektir.</a:t>
            </a:r>
          </a:p>
          <a:p>
            <a:pPr>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5499101" y="0"/>
            <a:ext cx="5524500" cy="3460019"/>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Programlama</a:t>
            </a:r>
            <a:br>
              <a:rPr lang="tr-TR" sz="3800" b="1" spc="-5" dirty="0">
                <a:latin typeface="Book Antiqua" pitchFamily="18" charset="0"/>
              </a:rPr>
            </a:br>
            <a:r>
              <a:rPr lang="tr-TR" sz="3800" b="1" spc="-5" dirty="0">
                <a:latin typeface="Book Antiqua" pitchFamily="18" charset="0"/>
              </a:rPr>
              <a:t>Nedir ?</a:t>
            </a:r>
          </a:p>
        </p:txBody>
      </p:sp>
      <p:sp>
        <p:nvSpPr>
          <p:cNvPr id="3" name="2 İçerik Yer Tutucusu"/>
          <p:cNvSpPr>
            <a:spLocks noGrp="1"/>
          </p:cNvSpPr>
          <p:nvPr>
            <p:ph idx="1"/>
          </p:nvPr>
        </p:nvSpPr>
        <p:spPr>
          <a:xfrm>
            <a:off x="5207347" y="3886200"/>
            <a:ext cx="6679853" cy="2971800"/>
          </a:xfrm>
        </p:spPr>
        <p:txBody>
          <a:bodyPr>
            <a:normAutofit fontScale="85000" lnSpcReduction="20000"/>
          </a:bodyPr>
          <a:lstStyle/>
          <a:p>
            <a:r>
              <a:rPr lang="tr-TR" sz="2500" dirty="0"/>
              <a:t>Programlama, hem problem çözme becerisi hem de bilgi işlemsel düşünme becerisine sahip olmayı gerektirir.</a:t>
            </a:r>
          </a:p>
          <a:p>
            <a:r>
              <a:rPr lang="tr-TR" sz="2500" dirty="0"/>
              <a:t>Bilgisayarın donanıma nasıl davranacağını anlatan, bilgisayara yön veren komutlar ve işlemler bütünüdür. </a:t>
            </a:r>
          </a:p>
          <a:p>
            <a:r>
              <a:rPr lang="tr-TR" sz="2500" dirty="0"/>
              <a:t>Kısaca yazılım geliştirme, test etme ve bakımını yapma sürecidir. </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spc="-5" dirty="0">
                <a:latin typeface="Book Antiqua" pitchFamily="18" charset="0"/>
              </a:rPr>
              <a:t>Etik</a:t>
            </a:r>
            <a:endParaRPr lang="tr-TR" b="1" dirty="0">
              <a:latin typeface="Book Antiqua" pitchFamily="18" charset="0"/>
            </a:endParaRPr>
          </a:p>
        </p:txBody>
      </p:sp>
      <p:sp>
        <p:nvSpPr>
          <p:cNvPr id="3" name="2 İçerik Yer Tutucusu"/>
          <p:cNvSpPr>
            <a:spLocks noGrp="1"/>
          </p:cNvSpPr>
          <p:nvPr>
            <p:ph idx="1"/>
          </p:nvPr>
        </p:nvSpPr>
        <p:spPr/>
        <p:txBody>
          <a:bodyPr/>
          <a:lstStyle/>
          <a:p>
            <a:r>
              <a:rPr lang="tr-TR" dirty="0"/>
              <a:t>Temelinde barındırdığı güzel ahlaklı, adaletli ve iyi  insan olma özellikleri değişmese de</a:t>
            </a:r>
          </a:p>
          <a:p>
            <a:pPr lvl="1"/>
            <a:r>
              <a:rPr lang="tr-TR" dirty="0"/>
              <a:t>zamana,</a:t>
            </a:r>
          </a:p>
          <a:p>
            <a:pPr lvl="1"/>
            <a:r>
              <a:rPr lang="tr-TR" dirty="0"/>
              <a:t>bilimsel gelişmelere</a:t>
            </a:r>
          </a:p>
          <a:p>
            <a:pPr lvl="1"/>
            <a:r>
              <a:rPr lang="tr-TR" dirty="0"/>
              <a:t>toplumun gereklerine</a:t>
            </a:r>
          </a:p>
          <a:p>
            <a:r>
              <a:rPr lang="tr-TR" dirty="0"/>
              <a:t>göre etik kavramına yüklenen anlam değişebilmektedir.</a:t>
            </a:r>
          </a:p>
        </p:txBody>
      </p:sp>
      <p:pic>
        <p:nvPicPr>
          <p:cNvPr id="5" name="4 Resim" descr="01.png"/>
          <p:cNvPicPr>
            <a:picLocks noChangeAspect="1"/>
          </p:cNvPicPr>
          <p:nvPr/>
        </p:nvPicPr>
        <p:blipFill>
          <a:blip r:embed="rId2"/>
          <a:stretch>
            <a:fillRect/>
          </a:stretch>
        </p:blipFill>
        <p:spPr>
          <a:xfrm>
            <a:off x="6286881" y="4576243"/>
            <a:ext cx="3174619" cy="228175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5727701" y="204812"/>
            <a:ext cx="5372100" cy="2981515"/>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Programlama Bileşenleri</a:t>
            </a:r>
          </a:p>
        </p:txBody>
      </p:sp>
      <p:sp>
        <p:nvSpPr>
          <p:cNvPr id="3" name="2 İçerik Yer Tutucusu"/>
          <p:cNvSpPr>
            <a:spLocks noGrp="1"/>
          </p:cNvSpPr>
          <p:nvPr>
            <p:ph idx="1"/>
          </p:nvPr>
        </p:nvSpPr>
        <p:spPr>
          <a:xfrm>
            <a:off x="5118447" y="3670300"/>
            <a:ext cx="7073553" cy="2628900"/>
          </a:xfrm>
        </p:spPr>
        <p:txBody>
          <a:bodyPr>
            <a:noAutofit/>
          </a:bodyPr>
          <a:lstStyle/>
          <a:p>
            <a:r>
              <a:rPr lang="tr-TR" sz="2500" b="1" dirty="0"/>
              <a:t>Bir programlama sisteminin iki bileşeni vardır: </a:t>
            </a:r>
          </a:p>
          <a:p>
            <a:pPr marL="342900" indent="-342900">
              <a:buNone/>
            </a:pPr>
            <a:r>
              <a:rPr lang="tr-TR" sz="2500" dirty="0"/>
              <a:t>	1-Bilgisayara kurulmuş olan bileşen − programlama ortamı </a:t>
            </a:r>
          </a:p>
          <a:p>
            <a:pPr marL="342900" indent="-342900">
              <a:buNone/>
            </a:pPr>
            <a:r>
              <a:rPr lang="tr-TR" sz="2500" dirty="0"/>
              <a:t>	2-Programcı tarafından oluşturulan algoritma ve program kodları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1234440" y="0"/>
            <a:ext cx="2740660" cy="2740660"/>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Program Yazılım Nedir ?</a:t>
            </a:r>
          </a:p>
        </p:txBody>
      </p:sp>
      <p:sp>
        <p:nvSpPr>
          <p:cNvPr id="7" name="2 İçerik Yer Tutucusu"/>
          <p:cNvSpPr>
            <a:spLocks noGrp="1"/>
          </p:cNvSpPr>
          <p:nvPr>
            <p:ph idx="1"/>
          </p:nvPr>
        </p:nvSpPr>
        <p:spPr>
          <a:xfrm>
            <a:off x="5080347" y="1450886"/>
            <a:ext cx="6908453" cy="5248622"/>
          </a:xfrm>
        </p:spPr>
        <p:txBody>
          <a:bodyPr>
            <a:normAutofit/>
          </a:bodyPr>
          <a:lstStyle/>
          <a:p>
            <a:r>
              <a:rPr lang="tr-TR" sz="2500" dirty="0"/>
              <a:t>Program, yapılacak bir işlemi ya da hesaplamayı gerçekleştirmek için birbirini izleyen komut ya da yönergelerden oluşan yapıdır. </a:t>
            </a:r>
          </a:p>
          <a:p>
            <a:r>
              <a:rPr lang="tr-TR" sz="2500" dirty="0"/>
              <a:t>İşlemler matematiksel ya da mantıksak olabilir. Örneğin bir formülün sonucunun hesaplanması ya da bir doküman içerisinde belirli bir metnin aranması gibi.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1147431" y="0"/>
            <a:ext cx="5361156" cy="2950322"/>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Hata Ayıklama Nedir?</a:t>
            </a:r>
          </a:p>
        </p:txBody>
      </p:sp>
      <p:sp>
        <p:nvSpPr>
          <p:cNvPr id="3" name="2 İçerik Yer Tutucusu"/>
          <p:cNvSpPr>
            <a:spLocks noGrp="1"/>
          </p:cNvSpPr>
          <p:nvPr>
            <p:ph idx="1"/>
          </p:nvPr>
        </p:nvSpPr>
        <p:spPr>
          <a:xfrm>
            <a:off x="5118447" y="803186"/>
            <a:ext cx="5867053" cy="5381714"/>
          </a:xfrm>
        </p:spPr>
        <p:txBody>
          <a:bodyPr>
            <a:normAutofit/>
          </a:bodyPr>
          <a:lstStyle/>
          <a:p>
            <a:r>
              <a:rPr lang="tr-TR" dirty="0"/>
              <a:t>Programlama, karmaşık bir süreçtir ve programcılar programlamada </a:t>
            </a:r>
            <a:r>
              <a:rPr lang="tr-TR" b="1" dirty="0">
                <a:solidFill>
                  <a:srgbClr val="FF0000"/>
                </a:solidFill>
              </a:rPr>
              <a:t>hata (</a:t>
            </a:r>
            <a:r>
              <a:rPr lang="tr-TR" b="1" dirty="0" err="1">
                <a:solidFill>
                  <a:srgbClr val="FF0000"/>
                </a:solidFill>
              </a:rPr>
              <a:t>bug</a:t>
            </a:r>
            <a:r>
              <a:rPr lang="tr-TR" b="1" dirty="0">
                <a:solidFill>
                  <a:srgbClr val="FF0000"/>
                </a:solidFill>
              </a:rPr>
              <a:t>) </a:t>
            </a:r>
            <a:r>
              <a:rPr lang="tr-TR" dirty="0"/>
              <a:t>yapabilirler. Programlama hatalarını bulma ve düzeltme işlemine </a:t>
            </a:r>
            <a:r>
              <a:rPr lang="tr-TR" b="1" dirty="0">
                <a:solidFill>
                  <a:srgbClr val="FF0000"/>
                </a:solidFill>
              </a:rPr>
              <a:t>hata ayıklama (</a:t>
            </a:r>
            <a:r>
              <a:rPr lang="tr-TR" b="1" dirty="0" err="1">
                <a:solidFill>
                  <a:srgbClr val="FF0000"/>
                </a:solidFill>
              </a:rPr>
              <a:t>debugging</a:t>
            </a:r>
            <a:r>
              <a:rPr lang="tr-TR" b="1" dirty="0">
                <a:solidFill>
                  <a:srgbClr val="FF0000"/>
                </a:solidFill>
              </a:rPr>
              <a:t>) </a:t>
            </a:r>
            <a:r>
              <a:rPr lang="tr-TR" dirty="0"/>
              <a:t>denilir.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489857" y="-97790"/>
            <a:ext cx="4348843" cy="3044190"/>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Sınırlılıklar ve Koşullar</a:t>
            </a:r>
          </a:p>
        </p:txBody>
      </p:sp>
      <p:sp>
        <p:nvSpPr>
          <p:cNvPr id="3" name="2 İçerik Yer Tutucusu"/>
          <p:cNvSpPr>
            <a:spLocks noGrp="1"/>
          </p:cNvSpPr>
          <p:nvPr>
            <p:ph idx="1"/>
          </p:nvPr>
        </p:nvSpPr>
        <p:spPr>
          <a:xfrm>
            <a:off x="5207347" y="1422400"/>
            <a:ext cx="6273453" cy="4610100"/>
          </a:xfrm>
        </p:spPr>
        <p:txBody>
          <a:bodyPr>
            <a:normAutofit/>
          </a:bodyPr>
          <a:lstStyle/>
          <a:p>
            <a:r>
              <a:rPr lang="tr-TR" sz="2500" b="1" dirty="0"/>
              <a:t>Bir problemi yazılım geliştirerek çözerken de çeşitli sınırlılıklar vardır:</a:t>
            </a:r>
          </a:p>
          <a:p>
            <a:pPr lvl="1"/>
            <a:r>
              <a:rPr lang="tr-TR" sz="2500" b="1" dirty="0"/>
              <a:t>Kullandığınız programlama dili, </a:t>
            </a:r>
          </a:p>
          <a:p>
            <a:pPr lvl="1"/>
            <a:r>
              <a:rPr lang="tr-TR" sz="2500" b="1" dirty="0"/>
              <a:t>Çalıştığınız ortam (kişisel bilgisayar, tablet vb.) </a:t>
            </a:r>
          </a:p>
          <a:p>
            <a:pPr lvl="1"/>
            <a:r>
              <a:rPr lang="tr-TR" sz="2500" b="1" dirty="0"/>
              <a:t>Performans (kullandığınız işlemci, hafıza, disk vb.)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5207000" y="849231"/>
            <a:ext cx="5956300" cy="3199926"/>
          </a:xfrm>
          <a:prstGeom prst="rect">
            <a:avLst/>
          </a:prstGeom>
          <a:noFill/>
        </p:spPr>
      </p:pic>
      <p:sp>
        <p:nvSpPr>
          <p:cNvPr id="2" name="1 Başlık"/>
          <p:cNvSpPr>
            <a:spLocks noGrp="1"/>
          </p:cNvSpPr>
          <p:nvPr>
            <p:ph type="title"/>
          </p:nvPr>
        </p:nvSpPr>
        <p:spPr/>
        <p:txBody>
          <a:bodyPr>
            <a:normAutofit/>
          </a:bodyPr>
          <a:lstStyle/>
          <a:p>
            <a:r>
              <a:rPr lang="tr-TR" sz="3800" b="1" spc="-5" dirty="0">
                <a:latin typeface="Book Antiqua" pitchFamily="18" charset="0"/>
              </a:rPr>
              <a:t>Tilki, Kaz ve Mısır Çuvalı</a:t>
            </a:r>
          </a:p>
        </p:txBody>
      </p:sp>
      <p:sp>
        <p:nvSpPr>
          <p:cNvPr id="3" name="2 İçerik Yer Tutucusu"/>
          <p:cNvSpPr>
            <a:spLocks noGrp="1"/>
          </p:cNvSpPr>
          <p:nvPr>
            <p:ph idx="1"/>
          </p:nvPr>
        </p:nvSpPr>
        <p:spPr>
          <a:xfrm>
            <a:off x="5258147" y="3835400"/>
            <a:ext cx="5867053" cy="2362200"/>
          </a:xfrm>
        </p:spPr>
        <p:txBody>
          <a:bodyPr>
            <a:normAutofit/>
          </a:bodyPr>
          <a:lstStyle/>
          <a:p>
            <a:r>
              <a:rPr lang="tr-TR" dirty="0"/>
              <a:t>Problem çözmede önemli bir ilkeyi göstermektedir: Yapabileceğiniz olası tüm hareketleri öngöremezseniz sorunu çözemezsiniz.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9460683" y="0"/>
            <a:ext cx="3044190" cy="3044190"/>
          </a:xfrm>
          <a:prstGeom prst="rect">
            <a:avLst/>
          </a:prstGeom>
          <a:noFill/>
        </p:spPr>
      </p:pic>
      <p:sp>
        <p:nvSpPr>
          <p:cNvPr id="2" name="1 Başlık"/>
          <p:cNvSpPr>
            <a:spLocks noGrp="1"/>
          </p:cNvSpPr>
          <p:nvPr>
            <p:ph type="title"/>
          </p:nvPr>
        </p:nvSpPr>
        <p:spPr/>
        <p:txBody>
          <a:bodyPr>
            <a:normAutofit/>
          </a:bodyPr>
          <a:lstStyle/>
          <a:p>
            <a:r>
              <a:rPr lang="tr-TR" sz="3600" b="1" spc="-5" dirty="0">
                <a:latin typeface="Book Antiqua" pitchFamily="18" charset="0"/>
              </a:rPr>
              <a:t>Bilgisayarlar nasıl problem çözer?</a:t>
            </a:r>
          </a:p>
        </p:txBody>
      </p:sp>
      <p:sp>
        <p:nvSpPr>
          <p:cNvPr id="3" name="2 İçerik Yer Tutucusu"/>
          <p:cNvSpPr>
            <a:spLocks noGrp="1"/>
          </p:cNvSpPr>
          <p:nvPr>
            <p:ph idx="1"/>
          </p:nvPr>
        </p:nvSpPr>
        <p:spPr>
          <a:xfrm>
            <a:off x="5207347" y="1422400"/>
            <a:ext cx="6273453" cy="4610100"/>
          </a:xfrm>
        </p:spPr>
        <p:txBody>
          <a:bodyPr>
            <a:normAutofit lnSpcReduction="10000"/>
          </a:bodyPr>
          <a:lstStyle/>
          <a:p>
            <a:r>
              <a:rPr lang="tr-TR" sz="2500" b="1" dirty="0"/>
              <a:t>Bilgisayarlar da problemleri tıpkı bizler gibi çözmeye çalışır.</a:t>
            </a:r>
          </a:p>
          <a:p>
            <a:r>
              <a:rPr lang="tr-TR" sz="2500" b="1" dirty="0"/>
              <a:t> Kullanıcı tarafından kendisine verilen komutları adım adım uygulayarak problemin çözümüne ulaşır. </a:t>
            </a:r>
          </a:p>
          <a:p>
            <a:r>
              <a:rPr lang="tr-TR" sz="2500" b="1" dirty="0"/>
              <a:t>Kullandığımız yazılımların tamamı «kod» adı verilen bilgisayarın anlayacağı dilde yazılmış özel komutlardan oluşur.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1205683" y="0"/>
            <a:ext cx="3044190" cy="3044190"/>
          </a:xfrm>
          <a:prstGeom prst="rect">
            <a:avLst/>
          </a:prstGeom>
          <a:noFill/>
        </p:spPr>
      </p:pic>
      <p:sp>
        <p:nvSpPr>
          <p:cNvPr id="2" name="1 Başlık"/>
          <p:cNvSpPr>
            <a:spLocks noGrp="1"/>
          </p:cNvSpPr>
          <p:nvPr>
            <p:ph type="title"/>
          </p:nvPr>
        </p:nvSpPr>
        <p:spPr/>
        <p:txBody>
          <a:bodyPr>
            <a:normAutofit/>
          </a:bodyPr>
          <a:lstStyle/>
          <a:p>
            <a:r>
              <a:rPr lang="tr-TR" sz="3600" b="1" spc="-5" dirty="0">
                <a:latin typeface="Book Antiqua" pitchFamily="18" charset="0"/>
              </a:rPr>
              <a:t>Kodlamadan Önce</a:t>
            </a:r>
          </a:p>
        </p:txBody>
      </p:sp>
      <p:sp>
        <p:nvSpPr>
          <p:cNvPr id="3" name="2 İçerik Yer Tutucusu"/>
          <p:cNvSpPr>
            <a:spLocks noGrp="1"/>
          </p:cNvSpPr>
          <p:nvPr>
            <p:ph idx="1"/>
          </p:nvPr>
        </p:nvSpPr>
        <p:spPr>
          <a:xfrm>
            <a:off x="5207347" y="1422400"/>
            <a:ext cx="6273453" cy="4610100"/>
          </a:xfrm>
        </p:spPr>
        <p:txBody>
          <a:bodyPr>
            <a:normAutofit/>
          </a:bodyPr>
          <a:lstStyle/>
          <a:p>
            <a:r>
              <a:rPr lang="tr-TR" sz="2500" b="1" dirty="0"/>
              <a:t>Kodlamaya başlamadan önce oluşturacağımız yazılımın adım adım ne yapacağını tasarlamamız gerekir.</a:t>
            </a:r>
          </a:p>
          <a:p>
            <a:r>
              <a:rPr lang="tr-TR" sz="2500" b="1" dirty="0"/>
              <a:t>Açık ve net ifadelerle problemin adım adım çözümünü gösteren bu taslağa </a:t>
            </a:r>
            <a:r>
              <a:rPr lang="tr-TR" sz="2500" b="1" dirty="0">
                <a:solidFill>
                  <a:srgbClr val="FF0000"/>
                </a:solidFill>
              </a:rPr>
              <a:t>«algoritma» </a:t>
            </a:r>
            <a:r>
              <a:rPr lang="tr-TR" sz="2500" b="1" dirty="0"/>
              <a:t>adı verilir.</a:t>
            </a:r>
          </a:p>
          <a:p>
            <a:r>
              <a:rPr lang="tr-TR" sz="2500" b="1" dirty="0"/>
              <a:t>Programlamanın ilk adımı algoritma </a:t>
            </a:r>
            <a:br>
              <a:rPr lang="tr-TR" sz="2500" b="1" dirty="0"/>
            </a:br>
            <a:r>
              <a:rPr lang="tr-TR" sz="2500" b="1" dirty="0"/>
              <a:t>oluşturmaktır.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1205683" y="0"/>
            <a:ext cx="3044190" cy="3044190"/>
          </a:xfrm>
          <a:prstGeom prst="rect">
            <a:avLst/>
          </a:prstGeom>
          <a:noFill/>
        </p:spPr>
      </p:pic>
      <p:sp>
        <p:nvSpPr>
          <p:cNvPr id="2" name="1 Başlık"/>
          <p:cNvSpPr>
            <a:spLocks noGrp="1"/>
          </p:cNvSpPr>
          <p:nvPr>
            <p:ph type="title"/>
          </p:nvPr>
        </p:nvSpPr>
        <p:spPr/>
        <p:txBody>
          <a:bodyPr>
            <a:normAutofit/>
          </a:bodyPr>
          <a:lstStyle/>
          <a:p>
            <a:r>
              <a:rPr lang="tr-TR" sz="3600" b="1" spc="-5" dirty="0">
                <a:latin typeface="Book Antiqua" pitchFamily="18" charset="0"/>
              </a:rPr>
              <a:t>Algoritma</a:t>
            </a:r>
          </a:p>
        </p:txBody>
      </p:sp>
      <p:sp>
        <p:nvSpPr>
          <p:cNvPr id="3" name="2 İçerik Yer Tutucusu"/>
          <p:cNvSpPr>
            <a:spLocks noGrp="1"/>
          </p:cNvSpPr>
          <p:nvPr>
            <p:ph idx="1"/>
          </p:nvPr>
        </p:nvSpPr>
        <p:spPr>
          <a:xfrm>
            <a:off x="5207347" y="1422400"/>
            <a:ext cx="6273453" cy="4610100"/>
          </a:xfrm>
        </p:spPr>
        <p:txBody>
          <a:bodyPr>
            <a:normAutofit/>
          </a:bodyPr>
          <a:lstStyle/>
          <a:p>
            <a:r>
              <a:rPr lang="tr-TR" sz="2500" b="1" dirty="0"/>
              <a:t>Bir problemin çözümünde izlenecek yol anlamına gelir ve problemin çözümünün adımlar halinde yazılmasıyla oluşturulur.</a:t>
            </a:r>
          </a:p>
          <a:p>
            <a:r>
              <a:rPr lang="tr-TR" sz="2500" b="1" dirty="0"/>
              <a:t>Algoritma basamaklarının başlangıcı ve sonu bulunur.</a:t>
            </a:r>
          </a:p>
          <a:p>
            <a:r>
              <a:rPr lang="tr-TR" sz="2500" b="1" dirty="0"/>
              <a:t>Her adımda yapılacak işlem açıkça </a:t>
            </a:r>
            <a:br>
              <a:rPr lang="tr-TR" sz="2500" b="1" dirty="0"/>
            </a:br>
            <a:r>
              <a:rPr lang="tr-TR" sz="2500" b="1" dirty="0"/>
              <a:t>belirtilir.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spc="-5" dirty="0">
                <a:latin typeface="Book Antiqua" pitchFamily="18" charset="0"/>
              </a:rPr>
              <a:t>Arabayı Çalıştırma</a:t>
            </a:r>
          </a:p>
        </p:txBody>
      </p:sp>
      <p:sp>
        <p:nvSpPr>
          <p:cNvPr id="23" name="İçerik Yer Tutucusu 3"/>
          <p:cNvSpPr txBox="1">
            <a:spLocks/>
          </p:cNvSpPr>
          <p:nvPr/>
        </p:nvSpPr>
        <p:spPr>
          <a:xfrm>
            <a:off x="3385975" y="1299124"/>
            <a:ext cx="5544277" cy="451904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1: Başla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2: Sürücü koltuğuna geç.</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3: Emniyet kemerini tak.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4: Aynaları kontrol 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5: Anahtarı tak.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6: Kontağı çevir.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7: El frenini indir.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8: Vitese geç.</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9: Gaza bas.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500" b="0"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10: Bitir.</a:t>
            </a:r>
          </a:p>
        </p:txBody>
      </p:sp>
      <p:sp>
        <p:nvSpPr>
          <p:cNvPr id="24" name="İçerik Yer Tutucusu 3"/>
          <p:cNvSpPr txBox="1">
            <a:spLocks/>
          </p:cNvSpPr>
          <p:nvPr/>
        </p:nvSpPr>
        <p:spPr>
          <a:xfrm>
            <a:off x="685801" y="590545"/>
            <a:ext cx="10998200" cy="5280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3000" b="0" i="0" u="none" strike="noStrike" kern="1200" cap="none" spc="0" normalizeH="0" baseline="0" noProof="0" dirty="0">
                <a:ln>
                  <a:noFill/>
                </a:ln>
                <a:solidFill>
                  <a:schemeClr val="bg1"/>
                </a:solidFill>
                <a:effectLst/>
                <a:uLnTx/>
                <a:uFillTx/>
                <a:ea typeface="+mn-ea"/>
                <a:cs typeface="Arial" panose="020B0604020202020204" pitchFamily="34" charset="0"/>
              </a:rPr>
              <a:t>      Arabayı çalıştırıp yola çıkmak</a:t>
            </a:r>
            <a:r>
              <a:rPr kumimoji="0" lang="tr-TR" sz="3000" b="0" i="0" u="none" strike="noStrike" kern="1200" cap="none" spc="0" normalizeH="0" noProof="0" dirty="0">
                <a:ln>
                  <a:noFill/>
                </a:ln>
                <a:solidFill>
                  <a:schemeClr val="bg1"/>
                </a:solidFill>
                <a:effectLst/>
                <a:uLnTx/>
                <a:uFillTx/>
                <a:ea typeface="+mn-ea"/>
                <a:cs typeface="Arial" panose="020B0604020202020204" pitchFamily="34" charset="0"/>
              </a:rPr>
              <a:t> için algoritmayı yazalım</a:t>
            </a:r>
            <a:endParaRPr kumimoji="0" lang="tr-TR" sz="3000" b="0" i="0" u="none" strike="noStrike" kern="1200" cap="none" spc="0" normalizeH="0" baseline="0" noProof="0" dirty="0">
              <a:ln>
                <a:noFill/>
              </a:ln>
              <a:solidFill>
                <a:schemeClr val="bg1"/>
              </a:solidFill>
              <a:effectLst/>
              <a:uLnTx/>
              <a:uFillTx/>
              <a:ea typeface="+mn-ea"/>
              <a:cs typeface="Arial" panose="020B0604020202020204" pitchFamily="34" charset="0"/>
            </a:endParaRPr>
          </a:p>
        </p:txBody>
      </p:sp>
      <p:pic>
        <p:nvPicPr>
          <p:cNvPr id="25" name="Picture 2" descr="http://otkupautomobilabeograd.net/wp-content/uploads/2013/12/otkup-automobila-u-Beogradu-1024x6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517" y="4253482"/>
            <a:ext cx="2343383" cy="15790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taugustinecaraccidentlawyer.com/blog/wp-content/uploads/2013/01/seat-be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80" y="1299125"/>
            <a:ext cx="1971597" cy="1266164"/>
          </a:xfrm>
          <a:prstGeom prst="rect">
            <a:avLst/>
          </a:prstGeom>
          <a:noFill/>
          <a:extLst>
            <a:ext uri="{909E8E84-426E-40DD-AFC4-6F175D3DCCD1}">
              <a14:hiddenFill xmlns:a14="http://schemas.microsoft.com/office/drawing/2010/main">
                <a:solidFill>
                  <a:srgbClr val="FFFFFF"/>
                </a:solidFill>
              </a14:hiddenFill>
            </a:ext>
          </a:extLst>
        </p:spPr>
      </p:pic>
      <p:pic>
        <p:nvPicPr>
          <p:cNvPr id="27" name="Resim 7"/>
          <p:cNvPicPr>
            <a:picLocks noChangeAspect="1"/>
          </p:cNvPicPr>
          <p:nvPr/>
        </p:nvPicPr>
        <p:blipFill>
          <a:blip r:embed="rId4" cstate="print"/>
          <a:stretch>
            <a:fillRect/>
          </a:stretch>
        </p:blipFill>
        <p:spPr>
          <a:xfrm>
            <a:off x="689700" y="2887518"/>
            <a:ext cx="1971597" cy="1322487"/>
          </a:xfrm>
          <a:prstGeom prst="rect">
            <a:avLst/>
          </a:prstGeom>
        </p:spPr>
      </p:pic>
      <p:pic>
        <p:nvPicPr>
          <p:cNvPr id="28" name="Picture 6" descr="http://www.24hoursanantoniolocksmiths.com/san-antonio-locksmiths/transponder_ke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71" t="17816" r="11812" b="21840"/>
          <a:stretch/>
        </p:blipFill>
        <p:spPr bwMode="auto">
          <a:xfrm>
            <a:off x="689700" y="4572729"/>
            <a:ext cx="1823661" cy="9118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getinsurancequotes.ca/pics/stickshif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79658" y="2814843"/>
            <a:ext cx="1472076" cy="1467835"/>
          </a:xfrm>
          <a:prstGeom prst="rect">
            <a:avLst/>
          </a:prstGeom>
          <a:noFill/>
          <a:extLst>
            <a:ext uri="{909E8E84-426E-40DD-AFC4-6F175D3DCCD1}">
              <a14:hiddenFill xmlns:a14="http://schemas.microsoft.com/office/drawing/2010/main">
                <a:solidFill>
                  <a:srgbClr val="FFFFFF"/>
                </a:solidFill>
              </a14:hiddenFill>
            </a:ext>
          </a:extLst>
        </p:spPr>
      </p:pic>
      <p:pic>
        <p:nvPicPr>
          <p:cNvPr id="30" name="Resim 8"/>
          <p:cNvPicPr>
            <a:picLocks noChangeAspect="1"/>
          </p:cNvPicPr>
          <p:nvPr/>
        </p:nvPicPr>
        <p:blipFill rotWithShape="1">
          <a:blip r:embed="rId7" cstate="print"/>
          <a:srcRect r="8729"/>
          <a:stretch/>
        </p:blipFill>
        <p:spPr>
          <a:xfrm>
            <a:off x="9690277" y="1322585"/>
            <a:ext cx="2050841" cy="1263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bg/>
                                          </p:spTgt>
                                        </p:tgtEl>
                                        <p:attrNameLst>
                                          <p:attrName>style.visibility</p:attrName>
                                        </p:attrNameLst>
                                      </p:cBhvr>
                                      <p:to>
                                        <p:strVal val="visible"/>
                                      </p:to>
                                    </p:set>
                                    <p:anim calcmode="lin" valueType="num">
                                      <p:cBhvr>
                                        <p:cTn id="12" dur="500" fill="hold"/>
                                        <p:tgtEl>
                                          <p:spTgt spid="24">
                                            <p:bg/>
                                          </p:spTgt>
                                        </p:tgtEl>
                                        <p:attrNameLst>
                                          <p:attrName>ppt_w</p:attrName>
                                        </p:attrNameLst>
                                      </p:cBhvr>
                                      <p:tavLst>
                                        <p:tav tm="0">
                                          <p:val>
                                            <p:fltVal val="0"/>
                                          </p:val>
                                        </p:tav>
                                        <p:tav tm="100000">
                                          <p:val>
                                            <p:strVal val="#ppt_w"/>
                                          </p:val>
                                        </p:tav>
                                      </p:tavLst>
                                    </p:anim>
                                    <p:anim calcmode="lin" valueType="num">
                                      <p:cBhvr>
                                        <p:cTn id="13" dur="500" fill="hold"/>
                                        <p:tgtEl>
                                          <p:spTgt spid="24">
                                            <p:bg/>
                                          </p:spTgt>
                                        </p:tgtEl>
                                        <p:attrNameLst>
                                          <p:attrName>ppt_h</p:attrName>
                                        </p:attrNameLst>
                                      </p:cBhvr>
                                      <p:tavLst>
                                        <p:tav tm="0">
                                          <p:val>
                                            <p:fltVal val="0"/>
                                          </p:val>
                                        </p:tav>
                                        <p:tav tm="100000">
                                          <p:val>
                                            <p:strVal val="#ppt_h"/>
                                          </p:val>
                                        </p:tav>
                                      </p:tavLst>
                                    </p:anim>
                                    <p:animEffect transition="in" filter="fade">
                                      <p:cBhvr>
                                        <p:cTn id="14" dur="500"/>
                                        <p:tgtEl>
                                          <p:spTgt spid="24">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 calcmode="lin" valueType="num">
                                      <p:cBhvr>
                                        <p:cTn id="19"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bg/>
                                          </p:spTgt>
                                        </p:tgtEl>
                                        <p:attrNameLst>
                                          <p:attrName>style.visibility</p:attrName>
                                        </p:attrNameLst>
                                      </p:cBhvr>
                                      <p:to>
                                        <p:strVal val="visible"/>
                                      </p:to>
                                    </p:set>
                                    <p:anim calcmode="lin" valueType="num">
                                      <p:cBhvr additive="base">
                                        <p:cTn id="26"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23">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 calcmode="lin" valueType="num">
                                      <p:cBhvr additive="base">
                                        <p:cTn id="3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 calcmode="lin" valueType="num">
                                      <p:cBhvr additive="base">
                                        <p:cTn id="38"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0-#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3">
                                            <p:txEl>
                                              <p:pRg st="2" end="2"/>
                                            </p:txEl>
                                          </p:spTgt>
                                        </p:tgtEl>
                                        <p:attrNameLst>
                                          <p:attrName>style.visibility</p:attrName>
                                        </p:attrNameLst>
                                      </p:cBhvr>
                                      <p:to>
                                        <p:strVal val="visible"/>
                                      </p:to>
                                    </p:set>
                                    <p:anim calcmode="lin" valueType="num">
                                      <p:cBhvr additive="base">
                                        <p:cTn id="50"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0-#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3">
                                            <p:txEl>
                                              <p:pRg st="3" end="3"/>
                                            </p:txEl>
                                          </p:spTgt>
                                        </p:tgtEl>
                                        <p:attrNameLst>
                                          <p:attrName>style.visibility</p:attrName>
                                        </p:attrNameLst>
                                      </p:cBhvr>
                                      <p:to>
                                        <p:strVal val="visible"/>
                                      </p:to>
                                    </p:set>
                                    <p:anim calcmode="lin" valueType="num">
                                      <p:cBhvr additive="base">
                                        <p:cTn id="62"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3">
                                            <p:txEl>
                                              <p:pRg st="4" end="4"/>
                                            </p:txEl>
                                          </p:spTgt>
                                        </p:tgtEl>
                                        <p:attrNameLst>
                                          <p:attrName>style.visibility</p:attrName>
                                        </p:attrNameLst>
                                      </p:cBhvr>
                                      <p:to>
                                        <p:strVal val="visible"/>
                                      </p:to>
                                    </p:set>
                                    <p:anim calcmode="lin" valueType="num">
                                      <p:cBhvr additive="base">
                                        <p:cTn id="7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3">
                                            <p:txEl>
                                              <p:pRg st="5" end="5"/>
                                            </p:txEl>
                                          </p:spTgt>
                                        </p:tgtEl>
                                        <p:attrNameLst>
                                          <p:attrName>style.visibility</p:attrName>
                                        </p:attrNameLst>
                                      </p:cBhvr>
                                      <p:to>
                                        <p:strVal val="visible"/>
                                      </p:to>
                                    </p:set>
                                    <p:anim calcmode="lin" valueType="num">
                                      <p:cBhvr additive="base">
                                        <p:cTn id="80"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nodeType="click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500" fill="hold"/>
                                        <p:tgtEl>
                                          <p:spTgt spid="30"/>
                                        </p:tgtEl>
                                        <p:attrNameLst>
                                          <p:attrName>ppt_x</p:attrName>
                                        </p:attrNameLst>
                                      </p:cBhvr>
                                      <p:tavLst>
                                        <p:tav tm="0">
                                          <p:val>
                                            <p:strVal val="1+#ppt_w/2"/>
                                          </p:val>
                                        </p:tav>
                                        <p:tav tm="100000">
                                          <p:val>
                                            <p:strVal val="#ppt_x"/>
                                          </p:val>
                                        </p:tav>
                                      </p:tavLst>
                                    </p:anim>
                                    <p:anim calcmode="lin" valueType="num">
                                      <p:cBhvr additive="base">
                                        <p:cTn id="8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3">
                                            <p:txEl>
                                              <p:pRg st="6" end="6"/>
                                            </p:txEl>
                                          </p:spTgt>
                                        </p:tgtEl>
                                        <p:attrNameLst>
                                          <p:attrName>style.visibility</p:attrName>
                                        </p:attrNameLst>
                                      </p:cBhvr>
                                      <p:to>
                                        <p:strVal val="visible"/>
                                      </p:to>
                                    </p:set>
                                    <p:anim calcmode="lin" valueType="num">
                                      <p:cBhvr additive="base">
                                        <p:cTn id="92"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additive="base">
                                        <p:cTn id="98" dur="500" fill="hold"/>
                                        <p:tgtEl>
                                          <p:spTgt spid="29"/>
                                        </p:tgtEl>
                                        <p:attrNameLst>
                                          <p:attrName>ppt_x</p:attrName>
                                        </p:attrNameLst>
                                      </p:cBhvr>
                                      <p:tavLst>
                                        <p:tav tm="0">
                                          <p:val>
                                            <p:strVal val="1+#ppt_w/2"/>
                                          </p:val>
                                        </p:tav>
                                        <p:tav tm="100000">
                                          <p:val>
                                            <p:strVal val="#ppt_x"/>
                                          </p:val>
                                        </p:tav>
                                      </p:tavLst>
                                    </p:anim>
                                    <p:anim calcmode="lin" valueType="num">
                                      <p:cBhvr additive="base">
                                        <p:cTn id="99"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3">
                                            <p:txEl>
                                              <p:pRg st="7" end="7"/>
                                            </p:txEl>
                                          </p:spTgt>
                                        </p:tgtEl>
                                        <p:attrNameLst>
                                          <p:attrName>style.visibility</p:attrName>
                                        </p:attrNameLst>
                                      </p:cBhvr>
                                      <p:to>
                                        <p:strVal val="visible"/>
                                      </p:to>
                                    </p:set>
                                    <p:anim calcmode="lin" valueType="num">
                                      <p:cBhvr additive="base">
                                        <p:cTn id="104"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3">
                                            <p:txEl>
                                              <p:pRg st="8" end="8"/>
                                            </p:txEl>
                                          </p:spTgt>
                                        </p:tgtEl>
                                        <p:attrNameLst>
                                          <p:attrName>style.visibility</p:attrName>
                                        </p:attrNameLst>
                                      </p:cBhvr>
                                      <p:to>
                                        <p:strVal val="visible"/>
                                      </p:to>
                                    </p:set>
                                    <p:anim calcmode="lin" valueType="num">
                                      <p:cBhvr additive="base">
                                        <p:cTn id="110"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2"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anim calcmode="lin" valueType="num">
                                      <p:cBhvr additive="base">
                                        <p:cTn id="116" dur="500" fill="hold"/>
                                        <p:tgtEl>
                                          <p:spTgt spid="25"/>
                                        </p:tgtEl>
                                        <p:attrNameLst>
                                          <p:attrName>ppt_x</p:attrName>
                                        </p:attrNameLst>
                                      </p:cBhvr>
                                      <p:tavLst>
                                        <p:tav tm="0">
                                          <p:val>
                                            <p:strVal val="1+#ppt_w/2"/>
                                          </p:val>
                                        </p:tav>
                                        <p:tav tm="100000">
                                          <p:val>
                                            <p:strVal val="#ppt_x"/>
                                          </p:val>
                                        </p:tav>
                                      </p:tavLst>
                                    </p:anim>
                                    <p:anim calcmode="lin" valueType="num">
                                      <p:cBhvr additive="base">
                                        <p:cTn id="1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23">
                                            <p:txEl>
                                              <p:pRg st="9" end="9"/>
                                            </p:txEl>
                                          </p:spTgt>
                                        </p:tgtEl>
                                        <p:attrNameLst>
                                          <p:attrName>style.visibility</p:attrName>
                                        </p:attrNameLst>
                                      </p:cBhvr>
                                      <p:to>
                                        <p:strVal val="visible"/>
                                      </p:to>
                                    </p:set>
                                    <p:anim calcmode="lin" valueType="num">
                                      <p:cBhvr additive="base">
                                        <p:cTn id="122"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build="p" animBg="1"/>
      <p:bldP spid="24"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1282701" y="318361"/>
            <a:ext cx="2895600" cy="2895600"/>
          </a:xfrm>
          <a:prstGeom prst="rect">
            <a:avLst/>
          </a:prstGeom>
          <a:noFill/>
        </p:spPr>
      </p:pic>
      <p:sp>
        <p:nvSpPr>
          <p:cNvPr id="2" name="1 Başlık"/>
          <p:cNvSpPr>
            <a:spLocks noGrp="1"/>
          </p:cNvSpPr>
          <p:nvPr>
            <p:ph type="title"/>
          </p:nvPr>
        </p:nvSpPr>
        <p:spPr/>
        <p:txBody>
          <a:bodyPr>
            <a:normAutofit/>
          </a:bodyPr>
          <a:lstStyle/>
          <a:p>
            <a:r>
              <a:rPr lang="tr-TR" sz="3600" b="1" spc="-5" dirty="0">
                <a:latin typeface="Book Antiqua" pitchFamily="18" charset="0"/>
              </a:rPr>
              <a:t>Akış Şeması</a:t>
            </a:r>
          </a:p>
        </p:txBody>
      </p:sp>
      <p:sp>
        <p:nvSpPr>
          <p:cNvPr id="3" name="2 İçerik Yer Tutucusu"/>
          <p:cNvSpPr>
            <a:spLocks noGrp="1"/>
          </p:cNvSpPr>
          <p:nvPr>
            <p:ph idx="1"/>
          </p:nvPr>
        </p:nvSpPr>
        <p:spPr>
          <a:xfrm>
            <a:off x="5207347" y="1422400"/>
            <a:ext cx="6197253" cy="5092700"/>
          </a:xfrm>
        </p:spPr>
        <p:txBody>
          <a:bodyPr>
            <a:normAutofit/>
          </a:bodyPr>
          <a:lstStyle/>
          <a:p>
            <a:r>
              <a:rPr lang="tr-TR" sz="2500" b="1" dirty="0"/>
              <a:t>Algoritmanın daha rahat anlaşılabilmesi için şemalarla gösterilmesidir.</a:t>
            </a:r>
          </a:p>
          <a:p>
            <a:r>
              <a:rPr lang="tr-TR" sz="2500" b="1" dirty="0"/>
              <a:t>Şemada yer alan her şeklin bir kullanım amacı vardır.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spc="-5" dirty="0">
                <a:latin typeface="Book Antiqua" pitchFamily="18" charset="0"/>
              </a:rPr>
              <a:t>Bilişim Teknolojileri Ve Etik</a:t>
            </a:r>
            <a:br>
              <a:rPr lang="tr-TR" b="1" spc="-5" dirty="0">
                <a:latin typeface="Book Antiqua" pitchFamily="18" charset="0"/>
              </a:rPr>
            </a:br>
            <a:r>
              <a:rPr lang="tr-TR" b="1" spc="-5" dirty="0"/>
              <a:t> 	</a:t>
            </a:r>
            <a:endParaRPr lang="tr-TR" b="1" dirty="0"/>
          </a:p>
        </p:txBody>
      </p:sp>
      <p:sp>
        <p:nvSpPr>
          <p:cNvPr id="3" name="2 İçerik Yer Tutucusu"/>
          <p:cNvSpPr>
            <a:spLocks noGrp="1"/>
          </p:cNvSpPr>
          <p:nvPr>
            <p:ph idx="1"/>
          </p:nvPr>
        </p:nvSpPr>
        <p:spPr>
          <a:xfrm>
            <a:off x="5131147" y="2108200"/>
            <a:ext cx="6281873" cy="4660900"/>
          </a:xfrm>
        </p:spPr>
        <p:txBody>
          <a:bodyPr/>
          <a:lstStyle/>
          <a:p>
            <a:r>
              <a:rPr lang="tr-TR" dirty="0"/>
              <a:t>Bilişim teknolojilerinin ve İnternet’in kullanımı  sırasında uyulması gereken kuralları tanımlayan  ilkelere bilişim etiği denir.</a:t>
            </a:r>
          </a:p>
          <a:p>
            <a:r>
              <a:rPr lang="tr-TR" dirty="0"/>
              <a:t>Bu ilkelerin temel amacı, bilişim teknolojileri ve  İnternet’i kullanan bireylerin yanlış bir davranış  sergilemesine engel olarak onları güvence altına  almaktır.</a:t>
            </a:r>
          </a:p>
          <a:p>
            <a:r>
              <a:rPr lang="tr-TR" dirty="0"/>
              <a:t>Bilişim etiği, bilişim teknolojilerinin kullanımı  esnasında toplum tarafından kabul gören uyulması  gereken kurallar bütünüdür.</a:t>
            </a:r>
          </a:p>
        </p:txBody>
      </p:sp>
      <p:pic>
        <p:nvPicPr>
          <p:cNvPr id="12290" name="Picture 2" descr="Ä°lgili resim"/>
          <p:cNvPicPr>
            <a:picLocks noChangeAspect="1" noChangeArrowheads="1"/>
          </p:cNvPicPr>
          <p:nvPr/>
        </p:nvPicPr>
        <p:blipFill>
          <a:blip r:embed="rId2"/>
          <a:srcRect/>
          <a:stretch>
            <a:fillRect/>
          </a:stretch>
        </p:blipFill>
        <p:spPr bwMode="auto">
          <a:xfrm>
            <a:off x="5768975" y="165100"/>
            <a:ext cx="4200525" cy="236349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1282701" y="318361"/>
            <a:ext cx="2895600" cy="2895600"/>
          </a:xfrm>
          <a:prstGeom prst="rect">
            <a:avLst/>
          </a:prstGeom>
          <a:noFill/>
        </p:spPr>
      </p:pic>
      <p:sp>
        <p:nvSpPr>
          <p:cNvPr id="2" name="1 Başlık"/>
          <p:cNvSpPr>
            <a:spLocks noGrp="1"/>
          </p:cNvSpPr>
          <p:nvPr>
            <p:ph type="title"/>
          </p:nvPr>
        </p:nvSpPr>
        <p:spPr/>
        <p:txBody>
          <a:bodyPr>
            <a:normAutofit/>
          </a:bodyPr>
          <a:lstStyle/>
          <a:p>
            <a:r>
              <a:rPr lang="tr-TR" sz="3600" b="1" spc="-5" dirty="0">
                <a:latin typeface="Book Antiqua" pitchFamily="18" charset="0"/>
              </a:rPr>
              <a:t>Akış Şeması</a:t>
            </a:r>
          </a:p>
        </p:txBody>
      </p:sp>
      <p:pic>
        <p:nvPicPr>
          <p:cNvPr id="4" name="Picture 2"/>
          <p:cNvPicPr>
            <a:picLocks noGrp="1" noChangeAspect="1" noChangeArrowheads="1"/>
          </p:cNvPicPr>
          <p:nvPr>
            <p:ph idx="1"/>
          </p:nvPr>
        </p:nvPicPr>
        <p:blipFill>
          <a:blip r:embed="rId3"/>
          <a:srcRect t="3610"/>
          <a:stretch>
            <a:fillRect/>
          </a:stretch>
        </p:blipFill>
        <p:spPr bwMode="auto">
          <a:xfrm>
            <a:off x="4840287" y="1790700"/>
            <a:ext cx="6680244" cy="30845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spc="-5" dirty="0">
                <a:latin typeface="Book Antiqua" pitchFamily="18" charset="0"/>
              </a:rPr>
              <a:t>Elips</a:t>
            </a:r>
          </a:p>
        </p:txBody>
      </p:sp>
      <p:sp>
        <p:nvSpPr>
          <p:cNvPr id="3" name="2 İçerik Yer Tutucusu"/>
          <p:cNvSpPr>
            <a:spLocks noGrp="1"/>
          </p:cNvSpPr>
          <p:nvPr>
            <p:ph idx="1"/>
          </p:nvPr>
        </p:nvSpPr>
        <p:spPr>
          <a:xfrm>
            <a:off x="5207347" y="1422400"/>
            <a:ext cx="6197253" cy="5092700"/>
          </a:xfrm>
        </p:spPr>
        <p:txBody>
          <a:bodyPr>
            <a:normAutofit/>
          </a:bodyPr>
          <a:lstStyle/>
          <a:p>
            <a:r>
              <a:rPr lang="tr-TR" sz="2500" b="1" dirty="0"/>
              <a:t>Başla ve Bitir adımları için kullanılır. Akış şemasının </a:t>
            </a:r>
            <a:br>
              <a:rPr lang="tr-TR" sz="2500" b="1" dirty="0"/>
            </a:br>
            <a:r>
              <a:rPr lang="tr-TR" sz="2500" b="1" dirty="0"/>
              <a:t>başlangıç ve bitiş noktasında yer alır.</a:t>
            </a:r>
          </a:p>
        </p:txBody>
      </p:sp>
      <p:sp>
        <p:nvSpPr>
          <p:cNvPr id="5" name="Oval 4"/>
          <p:cNvSpPr/>
          <p:nvPr/>
        </p:nvSpPr>
        <p:spPr>
          <a:xfrm>
            <a:off x="6116869" y="1042921"/>
            <a:ext cx="2976331" cy="17281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algn="ctr"/>
            <a:r>
              <a:rPr lang="tr-TR" sz="4300" dirty="0">
                <a:cs typeface="Arial" panose="020B0604020202020204" pitchFamily="34" charset="0"/>
              </a:rPr>
              <a:t>BAŞLA</a:t>
            </a:r>
            <a:endParaRPr lang="tr-TR" dirty="0">
              <a:cs typeface="Arial" panose="020B0604020202020204" pitchFamily="34" charset="0"/>
            </a:endParaRPr>
          </a:p>
        </p:txBody>
      </p:sp>
      <p:sp>
        <p:nvSpPr>
          <p:cNvPr id="6" name="Oval 5"/>
          <p:cNvSpPr/>
          <p:nvPr/>
        </p:nvSpPr>
        <p:spPr>
          <a:xfrm>
            <a:off x="6104103" y="4875808"/>
            <a:ext cx="2976331" cy="17281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121917" tIns="60958" rIns="121917" bIns="60958" rtlCol="0" anchor="ctr"/>
          <a:lstStyle/>
          <a:p>
            <a:pPr algn="ctr"/>
            <a:r>
              <a:rPr lang="tr-TR" sz="4300" dirty="0">
                <a:cs typeface="Arial" panose="020B0604020202020204" pitchFamily="34" charset="0"/>
              </a:rPr>
              <a:t>BİTİR</a:t>
            </a:r>
            <a:endParaRPr lang="tr-TR"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spc="-5" dirty="0">
                <a:latin typeface="Book Antiqua" pitchFamily="18" charset="0"/>
              </a:rPr>
              <a:t>Paralel Kenar</a:t>
            </a:r>
          </a:p>
        </p:txBody>
      </p:sp>
      <p:sp>
        <p:nvSpPr>
          <p:cNvPr id="3" name="2 İçerik Yer Tutucusu"/>
          <p:cNvSpPr>
            <a:spLocks noGrp="1"/>
          </p:cNvSpPr>
          <p:nvPr>
            <p:ph idx="1"/>
          </p:nvPr>
        </p:nvSpPr>
        <p:spPr>
          <a:xfrm>
            <a:off x="5207347" y="1422400"/>
            <a:ext cx="6197253" cy="5092700"/>
          </a:xfrm>
        </p:spPr>
        <p:txBody>
          <a:bodyPr>
            <a:normAutofit/>
          </a:bodyPr>
          <a:lstStyle/>
          <a:p>
            <a:r>
              <a:rPr lang="tr-TR" sz="2500" b="1" dirty="0"/>
              <a:t>Giriş ya işlemleri için kullanılır. </a:t>
            </a:r>
          </a:p>
          <a:p>
            <a:r>
              <a:rPr lang="tr-TR" sz="2500" b="1" dirty="0"/>
              <a:t>Örneğin; klavyeden bir sayı girilmesi istenmesi veya ekrana </a:t>
            </a:r>
            <a:br>
              <a:rPr lang="tr-TR" sz="2500" b="1" dirty="0"/>
            </a:br>
            <a:r>
              <a:rPr lang="tr-TR" sz="2500" b="1" dirty="0"/>
              <a:t>işlem sonucunun yazdırılması gibi.</a:t>
            </a:r>
          </a:p>
          <a:p>
            <a:endParaRPr lang="tr-TR" sz="2500" b="1" dirty="0"/>
          </a:p>
        </p:txBody>
      </p:sp>
      <p:sp>
        <p:nvSpPr>
          <p:cNvPr id="5" name="Oval 4"/>
          <p:cNvSpPr/>
          <p:nvPr/>
        </p:nvSpPr>
        <p:spPr>
          <a:xfrm>
            <a:off x="6066069" y="623821"/>
            <a:ext cx="3890797" cy="1728192"/>
          </a:xfrm>
          <a:prstGeom prst="parallelogram">
            <a:avLst/>
          </a:prstGeom>
        </p:spPr>
        <p:style>
          <a:lnRef idx="3">
            <a:schemeClr val="lt1"/>
          </a:lnRef>
          <a:fillRef idx="1">
            <a:schemeClr val="accent4"/>
          </a:fillRef>
          <a:effectRef idx="1">
            <a:schemeClr val="accent4"/>
          </a:effectRef>
          <a:fontRef idx="minor">
            <a:schemeClr val="lt1"/>
          </a:fontRef>
        </p:style>
        <p:txBody>
          <a:bodyPr lIns="121917" tIns="60958" rIns="121917" bIns="60958" rtlCol="0" anchor="ctr"/>
          <a:lstStyle/>
          <a:p>
            <a:pPr algn="ctr"/>
            <a:r>
              <a:rPr lang="tr-TR" sz="4300" dirty="0">
                <a:cs typeface="Arial" panose="020B0604020202020204" pitchFamily="34" charset="0"/>
              </a:rPr>
              <a:t>Bir sayı </a:t>
            </a:r>
            <a:br>
              <a:rPr lang="tr-TR" sz="4300" dirty="0">
                <a:cs typeface="Arial" panose="020B0604020202020204" pitchFamily="34" charset="0"/>
              </a:rPr>
            </a:br>
            <a:r>
              <a:rPr lang="tr-TR" sz="4300" dirty="0">
                <a:cs typeface="Arial" panose="020B0604020202020204" pitchFamily="34" charset="0"/>
              </a:rPr>
              <a:t>giriniz.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spc="-5" dirty="0">
                <a:latin typeface="Book Antiqua" pitchFamily="18" charset="0"/>
              </a:rPr>
              <a:t>Dikdörtgen</a:t>
            </a:r>
          </a:p>
        </p:txBody>
      </p:sp>
      <p:sp>
        <p:nvSpPr>
          <p:cNvPr id="3" name="2 İçerik Yer Tutucusu"/>
          <p:cNvSpPr>
            <a:spLocks noGrp="1"/>
          </p:cNvSpPr>
          <p:nvPr>
            <p:ph idx="1"/>
          </p:nvPr>
        </p:nvSpPr>
        <p:spPr>
          <a:xfrm>
            <a:off x="5207347" y="1422400"/>
            <a:ext cx="6197253" cy="5092700"/>
          </a:xfrm>
        </p:spPr>
        <p:txBody>
          <a:bodyPr>
            <a:normAutofit/>
          </a:bodyPr>
          <a:lstStyle/>
          <a:p>
            <a:r>
              <a:rPr lang="tr-TR" sz="2500" b="1" dirty="0"/>
              <a:t>Hesaplama ya da Değişkene Değer Atama işlemleri için kullanılır. </a:t>
            </a:r>
          </a:p>
          <a:p>
            <a:r>
              <a:rPr lang="tr-TR" sz="2500" b="1" dirty="0"/>
              <a:t>Örneğin; iki sayıyı topla veya girilen ilk sayıyı A olarak kabul et.</a:t>
            </a:r>
          </a:p>
          <a:p>
            <a:endParaRPr lang="tr-TR" sz="2500" b="1" dirty="0"/>
          </a:p>
        </p:txBody>
      </p:sp>
      <p:sp>
        <p:nvSpPr>
          <p:cNvPr id="5" name="Oval 4"/>
          <p:cNvSpPr/>
          <p:nvPr/>
        </p:nvSpPr>
        <p:spPr>
          <a:xfrm>
            <a:off x="6066069" y="623821"/>
            <a:ext cx="3890797" cy="1728192"/>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algn="ctr"/>
            <a:r>
              <a:rPr lang="tr-TR" sz="4300" dirty="0">
                <a:cs typeface="Arial" panose="020B0604020202020204" pitchFamily="34" charset="0"/>
              </a:rPr>
              <a:t>A ile </a:t>
            </a:r>
            <a:r>
              <a:rPr lang="tr-TR" sz="4300" dirty="0" err="1">
                <a:cs typeface="Arial" panose="020B0604020202020204" pitchFamily="34" charset="0"/>
              </a:rPr>
              <a:t>B’yi</a:t>
            </a:r>
            <a:r>
              <a:rPr lang="tr-TR" sz="4300" dirty="0">
                <a:cs typeface="Arial" panose="020B0604020202020204" pitchFamily="34" charset="0"/>
              </a:rPr>
              <a:t> topla.</a:t>
            </a:r>
          </a:p>
        </p:txBody>
      </p:sp>
      <p:sp>
        <p:nvSpPr>
          <p:cNvPr id="6" name="Oval 5"/>
          <p:cNvSpPr/>
          <p:nvPr/>
        </p:nvSpPr>
        <p:spPr>
          <a:xfrm>
            <a:off x="6142203" y="4952008"/>
            <a:ext cx="3890797" cy="1728192"/>
          </a:xfrm>
          <a:prstGeom prst="rect">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121917" tIns="60958" rIns="121917" bIns="60958" rtlCol="0" anchor="ctr"/>
          <a:lstStyle/>
          <a:p>
            <a:pPr algn="ctr"/>
            <a:r>
              <a:rPr lang="tr-TR" sz="4300" dirty="0">
                <a:cs typeface="Arial" panose="020B0604020202020204" pitchFamily="34" charset="0"/>
              </a:rPr>
              <a:t>İlk sayı =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spc="-5" dirty="0">
                <a:latin typeface="Book Antiqua" pitchFamily="18" charset="0"/>
              </a:rPr>
              <a:t>Eşkenar Dörtgen</a:t>
            </a:r>
          </a:p>
        </p:txBody>
      </p:sp>
      <p:sp>
        <p:nvSpPr>
          <p:cNvPr id="3" name="2 İçerik Yer Tutucusu"/>
          <p:cNvSpPr>
            <a:spLocks noGrp="1"/>
          </p:cNvSpPr>
          <p:nvPr>
            <p:ph idx="1"/>
          </p:nvPr>
        </p:nvSpPr>
        <p:spPr>
          <a:xfrm>
            <a:off x="5207347" y="1422400"/>
            <a:ext cx="6197253" cy="5092700"/>
          </a:xfrm>
        </p:spPr>
        <p:txBody>
          <a:bodyPr>
            <a:normAutofit/>
          </a:bodyPr>
          <a:lstStyle/>
          <a:p>
            <a:r>
              <a:rPr lang="tr-TR" sz="2500" b="1" dirty="0"/>
              <a:t>Karşılaştırma ya da Karar Verme işlemleri için kullanılır. </a:t>
            </a:r>
          </a:p>
          <a:p>
            <a:endParaRPr lang="tr-TR" sz="2500" b="1" dirty="0"/>
          </a:p>
        </p:txBody>
      </p:sp>
      <p:sp>
        <p:nvSpPr>
          <p:cNvPr id="5" name="Oval 4"/>
          <p:cNvSpPr/>
          <p:nvPr/>
        </p:nvSpPr>
        <p:spPr>
          <a:xfrm>
            <a:off x="8542570" y="4191000"/>
            <a:ext cx="3497030" cy="2667000"/>
          </a:xfrm>
          <a:prstGeom prst="diamond">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rtlCol="0" anchor="ctr"/>
          <a:lstStyle/>
          <a:p>
            <a:pPr algn="ctr"/>
            <a:r>
              <a:rPr lang="tr-TR" sz="2800" b="1" dirty="0"/>
              <a:t>sayı 5’ten büyük mü?</a:t>
            </a:r>
            <a:endParaRPr lang="de-DE" sz="2800" dirty="0">
              <a:cs typeface="Arial" panose="020B0604020202020204" pitchFamily="34" charset="0"/>
            </a:endParaRPr>
          </a:p>
        </p:txBody>
      </p:sp>
      <p:sp>
        <p:nvSpPr>
          <p:cNvPr id="6" name="Oval 5"/>
          <p:cNvSpPr/>
          <p:nvPr/>
        </p:nvSpPr>
        <p:spPr>
          <a:xfrm>
            <a:off x="4834103" y="0"/>
            <a:ext cx="3801897" cy="2857500"/>
          </a:xfrm>
          <a:prstGeom prst="diamond">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121917" tIns="60958" rIns="121917" bIns="60958" rtlCol="0" anchor="ctr"/>
          <a:lstStyle/>
          <a:p>
            <a:pPr algn="ctr"/>
            <a:r>
              <a:rPr lang="tr-TR" sz="2800" b="1" dirty="0">
                <a:cs typeface="Arial" panose="020B0604020202020204" pitchFamily="34" charset="0"/>
              </a:rPr>
              <a:t>Ortamda Işık var mı?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spc="-5" dirty="0">
                <a:latin typeface="Book Antiqua" pitchFamily="18" charset="0"/>
              </a:rPr>
              <a:t>Çıkış Şeması</a:t>
            </a:r>
          </a:p>
        </p:txBody>
      </p:sp>
      <p:sp>
        <p:nvSpPr>
          <p:cNvPr id="3" name="2 İçerik Yer Tutucusu"/>
          <p:cNvSpPr>
            <a:spLocks noGrp="1"/>
          </p:cNvSpPr>
          <p:nvPr>
            <p:ph idx="1"/>
          </p:nvPr>
        </p:nvSpPr>
        <p:spPr>
          <a:xfrm>
            <a:off x="5207347" y="1422400"/>
            <a:ext cx="6197253" cy="5092700"/>
          </a:xfrm>
        </p:spPr>
        <p:txBody>
          <a:bodyPr>
            <a:normAutofit/>
          </a:bodyPr>
          <a:lstStyle/>
          <a:p>
            <a:r>
              <a:rPr lang="tr-TR" sz="2500" b="1" dirty="0"/>
              <a:t>Sonucu ekrana yazdırmak için kullanılır.</a:t>
            </a:r>
          </a:p>
          <a:p>
            <a:endParaRPr lang="tr-TR" sz="2500" b="1" dirty="0"/>
          </a:p>
        </p:txBody>
      </p:sp>
      <p:sp>
        <p:nvSpPr>
          <p:cNvPr id="7" name="6 Akış Çizelgesi: Belge"/>
          <p:cNvSpPr/>
          <p:nvPr/>
        </p:nvSpPr>
        <p:spPr>
          <a:xfrm>
            <a:off x="6832600" y="1397000"/>
            <a:ext cx="2565400" cy="15748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spc="-5" dirty="0">
                <a:latin typeface="Book Antiqua" pitchFamily="18" charset="0"/>
              </a:rPr>
              <a:t>Yön Okları</a:t>
            </a:r>
          </a:p>
        </p:txBody>
      </p:sp>
      <p:sp>
        <p:nvSpPr>
          <p:cNvPr id="3" name="2 İçerik Yer Tutucusu"/>
          <p:cNvSpPr>
            <a:spLocks noGrp="1"/>
          </p:cNvSpPr>
          <p:nvPr>
            <p:ph idx="1"/>
          </p:nvPr>
        </p:nvSpPr>
        <p:spPr>
          <a:xfrm>
            <a:off x="5169247" y="2044700"/>
            <a:ext cx="7175153" cy="698500"/>
          </a:xfrm>
        </p:spPr>
        <p:txBody>
          <a:bodyPr>
            <a:normAutofit/>
          </a:bodyPr>
          <a:lstStyle/>
          <a:p>
            <a:r>
              <a:rPr lang="tr-TR" sz="2500" b="1" dirty="0"/>
              <a:t>Akış şemasının ilerleme yönünü gösterir.</a:t>
            </a:r>
          </a:p>
          <a:p>
            <a:endParaRPr lang="tr-TR" sz="2500" b="1" dirty="0"/>
          </a:p>
          <a:p>
            <a:endParaRPr lang="tr-TR" sz="2500" b="1" dirty="0"/>
          </a:p>
        </p:txBody>
      </p:sp>
      <p:cxnSp>
        <p:nvCxnSpPr>
          <p:cNvPr id="7" name="Düz Ok Bağlayıcısı 5"/>
          <p:cNvCxnSpPr/>
          <p:nvPr/>
        </p:nvCxnSpPr>
        <p:spPr>
          <a:xfrm>
            <a:off x="9270471" y="4198201"/>
            <a:ext cx="182420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Düz Ok Bağlayıcısı 7"/>
          <p:cNvCxnSpPr/>
          <p:nvPr/>
        </p:nvCxnSpPr>
        <p:spPr>
          <a:xfrm flipV="1">
            <a:off x="8226163" y="2066561"/>
            <a:ext cx="0" cy="172819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9" name="Düz Ok Bağlayıcısı 9"/>
          <p:cNvCxnSpPr/>
          <p:nvPr/>
        </p:nvCxnSpPr>
        <p:spPr>
          <a:xfrm flipH="1" flipV="1">
            <a:off x="5238023" y="4198202"/>
            <a:ext cx="2016224" cy="2409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Düz Ok Bağlayıcısı 11"/>
          <p:cNvCxnSpPr/>
          <p:nvPr/>
        </p:nvCxnSpPr>
        <p:spPr>
          <a:xfrm flipH="1">
            <a:off x="8226164" y="4658849"/>
            <a:ext cx="1" cy="17281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1803401" y="0"/>
            <a:ext cx="1650999" cy="1650999"/>
          </a:xfrm>
          <a:prstGeom prst="rect">
            <a:avLst/>
          </a:prstGeom>
          <a:noFill/>
        </p:spPr>
      </p:pic>
      <p:sp>
        <p:nvSpPr>
          <p:cNvPr id="2" name="1 Başlık"/>
          <p:cNvSpPr>
            <a:spLocks noGrp="1"/>
          </p:cNvSpPr>
          <p:nvPr>
            <p:ph type="title"/>
          </p:nvPr>
        </p:nvSpPr>
        <p:spPr/>
        <p:txBody>
          <a:bodyPr>
            <a:normAutofit/>
          </a:bodyPr>
          <a:lstStyle/>
          <a:p>
            <a:r>
              <a:rPr lang="tr-TR" sz="3600" b="1" spc="-5" dirty="0">
                <a:latin typeface="Book Antiqua" pitchFamily="18" charset="0"/>
              </a:rPr>
              <a:t>Algoritma</a:t>
            </a:r>
          </a:p>
        </p:txBody>
      </p:sp>
      <p:sp>
        <p:nvSpPr>
          <p:cNvPr id="3" name="2 İçerik Yer Tutucusu"/>
          <p:cNvSpPr>
            <a:spLocks noGrp="1"/>
          </p:cNvSpPr>
          <p:nvPr>
            <p:ph idx="1"/>
          </p:nvPr>
        </p:nvSpPr>
        <p:spPr>
          <a:xfrm>
            <a:off x="5207347" y="508000"/>
            <a:ext cx="6197253" cy="1511300"/>
          </a:xfrm>
        </p:spPr>
        <p:txBody>
          <a:bodyPr>
            <a:normAutofit fontScale="85000" lnSpcReduction="20000"/>
          </a:bodyPr>
          <a:lstStyle/>
          <a:p>
            <a:r>
              <a:rPr lang="tr-TR" sz="2500" b="1" dirty="0"/>
              <a:t>Klavyeden girilen iki sayıyı toplayıp ekrana yazdıran programın akış </a:t>
            </a:r>
            <a:br>
              <a:rPr lang="tr-TR" sz="2500" b="1" dirty="0"/>
            </a:br>
            <a:r>
              <a:rPr lang="tr-TR" sz="2500" b="1" dirty="0"/>
              <a:t>şemasını çizeceğiz.</a:t>
            </a:r>
          </a:p>
          <a:p>
            <a:r>
              <a:rPr lang="tr-TR" sz="2500" b="1" dirty="0"/>
              <a:t> Önce algoritmasını yazalım.</a:t>
            </a:r>
          </a:p>
        </p:txBody>
      </p:sp>
      <p:sp>
        <p:nvSpPr>
          <p:cNvPr id="5" name="İçerik Yer Tutucusu 3"/>
          <p:cNvSpPr txBox="1">
            <a:spLocks/>
          </p:cNvSpPr>
          <p:nvPr/>
        </p:nvSpPr>
        <p:spPr>
          <a:xfrm>
            <a:off x="5584991" y="2445015"/>
            <a:ext cx="5544277" cy="355724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1: Başla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2: İlk sayıyı gir.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3: İlk sayı = 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4: İkinci sayıyı gir.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5: İkinci sayı = 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6: İki sayıyı topla (A+B)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7: Sonucu ekranda göster.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8: Bitir.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bg/>
                                          </p:spTgt>
                                        </p:tgtEl>
                                        <p:attrNameLst>
                                          <p:attrName>style.visibility</p:attrName>
                                        </p:attrNameLst>
                                      </p:cBhvr>
                                      <p:to>
                                        <p:strVal val="visible"/>
                                      </p:to>
                                    </p:set>
                                    <p:anim calcmode="lin" valueType="num">
                                      <p:cBhvr additive="base">
                                        <p:cTn id="26"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 calcmode="lin" valueType="num">
                                      <p:cBhvr additive="base">
                                        <p:cTn id="3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 calcmode="lin" valueType="num">
                                      <p:cBhvr additive="base">
                                        <p:cTn id="4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 calcmode="lin" valueType="num">
                                      <p:cBhvr additive="base">
                                        <p:cTn id="5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 calcmode="lin" valueType="num">
                                      <p:cBhvr additive="base">
                                        <p:cTn id="5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 calcmode="lin" valueType="num">
                                      <p:cBhvr additive="base">
                                        <p:cTn id="6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
                                            <p:txEl>
                                              <p:pRg st="6" end="6"/>
                                            </p:txEl>
                                          </p:spTgt>
                                        </p:tgtEl>
                                        <p:attrNameLst>
                                          <p:attrName>style.visibility</p:attrName>
                                        </p:attrNameLst>
                                      </p:cBhvr>
                                      <p:to>
                                        <p:strVal val="visible"/>
                                      </p:to>
                                    </p:set>
                                    <p:anim calcmode="lin" valueType="num">
                                      <p:cBhvr additive="base">
                                        <p:cTn id="6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
                                            <p:txEl>
                                              <p:pRg st="7" end="7"/>
                                            </p:txEl>
                                          </p:spTgt>
                                        </p:tgtEl>
                                        <p:attrNameLst>
                                          <p:attrName>style.visibility</p:attrName>
                                        </p:attrNameLst>
                                      </p:cBhvr>
                                      <p:to>
                                        <p:strVal val="visible"/>
                                      </p:to>
                                    </p:set>
                                    <p:anim calcmode="lin" valueType="num">
                                      <p:cBhvr additive="base">
                                        <p:cTn id="7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2"/>
          <p:cNvSpPr txBox="1">
            <a:spLocks/>
          </p:cNvSpPr>
          <p:nvPr/>
        </p:nvSpPr>
        <p:spPr>
          <a:xfrm>
            <a:off x="455308" y="286073"/>
            <a:ext cx="11330292" cy="641027"/>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228600" marR="0" lvl="0" indent="-228600" algn="ctr" defTabSz="914400" rtl="0" eaLnBrk="1" fontAlgn="auto" latinLnBrk="0" hangingPunct="1">
              <a:lnSpc>
                <a:spcPct val="120000"/>
              </a:lnSpc>
              <a:spcBef>
                <a:spcPts val="1000"/>
              </a:spcBef>
              <a:spcAft>
                <a:spcPts val="0"/>
              </a:spcAft>
              <a:buClr>
                <a:schemeClr val="accent1"/>
              </a:buClr>
              <a:buSzPct val="110000"/>
              <a:buFont typeface="Wingdings" panose="05000000000000000000" pitchFamily="2" charset="2"/>
              <a:buChar char="§"/>
              <a:tabLst/>
              <a:defRPr/>
            </a:pPr>
            <a:r>
              <a:rPr lang="tr-TR" sz="3500" dirty="0">
                <a:solidFill>
                  <a:schemeClr val="tx1"/>
                </a:solidFill>
                <a:cs typeface="Arial" panose="020B0604020202020204" pitchFamily="34" charset="0"/>
              </a:rPr>
              <a:t>A</a:t>
            </a:r>
            <a:r>
              <a:rPr kumimoji="0" lang="tr-TR" sz="3500" b="0" i="0" u="none" strike="noStrike" kern="1200" cap="none" spc="0" normalizeH="0" baseline="0" noProof="0" dirty="0" err="1">
                <a:ln>
                  <a:noFill/>
                </a:ln>
                <a:solidFill>
                  <a:schemeClr val="tx1"/>
                </a:solidFill>
                <a:effectLst/>
                <a:uLnTx/>
                <a:uFillTx/>
                <a:ea typeface="+mn-ea"/>
                <a:cs typeface="Arial" panose="020B0604020202020204" pitchFamily="34" charset="0"/>
              </a:rPr>
              <a:t>lgoritmayı</a:t>
            </a:r>
            <a:r>
              <a:rPr kumimoji="0" lang="tr-TR" sz="3500" b="0" i="0" u="none" strike="noStrike" kern="1200" cap="none" spc="0" normalizeH="0" baseline="0" noProof="0" dirty="0">
                <a:ln>
                  <a:noFill/>
                </a:ln>
                <a:solidFill>
                  <a:schemeClr val="tx1"/>
                </a:solidFill>
                <a:effectLst/>
                <a:uLnTx/>
                <a:uFillTx/>
                <a:ea typeface="+mn-ea"/>
                <a:cs typeface="Arial" panose="020B0604020202020204" pitchFamily="34" charset="0"/>
              </a:rPr>
              <a:t> akış şemasına çevirelim</a:t>
            </a:r>
          </a:p>
        </p:txBody>
      </p:sp>
      <p:sp>
        <p:nvSpPr>
          <p:cNvPr id="18" name="7 Oval"/>
          <p:cNvSpPr/>
          <p:nvPr/>
        </p:nvSpPr>
        <p:spPr>
          <a:xfrm>
            <a:off x="1133007" y="1412777"/>
            <a:ext cx="1714503" cy="5715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chor="ctr"/>
          <a:lstStyle/>
          <a:p>
            <a:pPr algn="ctr">
              <a:defRPr/>
            </a:pPr>
            <a:r>
              <a:rPr lang="tr-TR" sz="2100" dirty="0">
                <a:latin typeface="Arial" panose="020B0604020202020204" pitchFamily="34" charset="0"/>
                <a:cs typeface="Arial" panose="020B0604020202020204" pitchFamily="34" charset="0"/>
              </a:rPr>
              <a:t>BAŞLA</a:t>
            </a:r>
          </a:p>
        </p:txBody>
      </p:sp>
      <p:sp>
        <p:nvSpPr>
          <p:cNvPr id="19" name="8 Paralelkenar"/>
          <p:cNvSpPr/>
          <p:nvPr/>
        </p:nvSpPr>
        <p:spPr>
          <a:xfrm>
            <a:off x="358078" y="2664042"/>
            <a:ext cx="3264364" cy="571500"/>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121917" tIns="60958" rIns="121917" bIns="60958" anchor="ctr"/>
          <a:lstStyle/>
          <a:p>
            <a:pPr algn="ctr">
              <a:defRPr/>
            </a:pPr>
            <a:r>
              <a:rPr lang="tr-TR" sz="2100" dirty="0">
                <a:latin typeface="Arial" panose="020B0604020202020204" pitchFamily="34" charset="0"/>
                <a:cs typeface="Arial" panose="020B0604020202020204" pitchFamily="34" charset="0"/>
              </a:rPr>
              <a:t>Birinci sayıyı giriniz</a:t>
            </a:r>
          </a:p>
        </p:txBody>
      </p:sp>
      <p:sp>
        <p:nvSpPr>
          <p:cNvPr id="20" name="13 Oval"/>
          <p:cNvSpPr/>
          <p:nvPr/>
        </p:nvSpPr>
        <p:spPr>
          <a:xfrm>
            <a:off x="10361091" y="5829585"/>
            <a:ext cx="1551216" cy="55283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121917" tIns="60958" rIns="121917" bIns="60958" anchor="ctr"/>
          <a:lstStyle/>
          <a:p>
            <a:pPr algn="ctr">
              <a:defRPr/>
            </a:pPr>
            <a:r>
              <a:rPr lang="tr-TR" sz="2100" dirty="0">
                <a:latin typeface="Arial" panose="020B0604020202020204" pitchFamily="34" charset="0"/>
                <a:cs typeface="Arial" panose="020B0604020202020204" pitchFamily="34" charset="0"/>
              </a:rPr>
              <a:t>BİTİR</a:t>
            </a:r>
          </a:p>
        </p:txBody>
      </p:sp>
      <p:cxnSp>
        <p:nvCxnSpPr>
          <p:cNvPr id="21" name="17 Düz Ok Bağlayıcısı"/>
          <p:cNvCxnSpPr>
            <a:stCxn id="18" idx="4"/>
            <a:endCxn id="19" idx="0"/>
          </p:cNvCxnSpPr>
          <p:nvPr/>
        </p:nvCxnSpPr>
        <p:spPr>
          <a:xfrm>
            <a:off x="1990260" y="1984276"/>
            <a:ext cx="1" cy="6797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22 Paralelkenar"/>
          <p:cNvSpPr/>
          <p:nvPr/>
        </p:nvSpPr>
        <p:spPr>
          <a:xfrm>
            <a:off x="4010277" y="3806842"/>
            <a:ext cx="3181891" cy="571500"/>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121917" tIns="60958" rIns="121917" bIns="60958" anchor="ctr"/>
          <a:lstStyle/>
          <a:p>
            <a:pPr algn="ctr">
              <a:defRPr/>
            </a:pPr>
            <a:r>
              <a:rPr lang="tr-TR" sz="2100" dirty="0">
                <a:latin typeface="Arial" panose="020B0604020202020204" pitchFamily="34" charset="0"/>
                <a:cs typeface="Arial" panose="020B0604020202020204" pitchFamily="34" charset="0"/>
              </a:rPr>
              <a:t>İkinci sayıyı giriniz</a:t>
            </a:r>
          </a:p>
        </p:txBody>
      </p:sp>
      <p:cxnSp>
        <p:nvCxnSpPr>
          <p:cNvPr id="23" name="88 Düz Ok Bağlayıcısı"/>
          <p:cNvCxnSpPr>
            <a:stCxn id="19" idx="4"/>
            <a:endCxn id="29" idx="0"/>
          </p:cNvCxnSpPr>
          <p:nvPr/>
        </p:nvCxnSpPr>
        <p:spPr>
          <a:xfrm flipH="1">
            <a:off x="1990260" y="3235541"/>
            <a:ext cx="1" cy="6121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90 Düz Ok Bağlayıcısı"/>
          <p:cNvCxnSpPr>
            <a:stCxn id="22" idx="4"/>
            <a:endCxn id="30" idx="0"/>
          </p:cNvCxnSpPr>
          <p:nvPr/>
        </p:nvCxnSpPr>
        <p:spPr>
          <a:xfrm>
            <a:off x="5601223" y="4378342"/>
            <a:ext cx="0" cy="527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27 Paralelkenar"/>
          <p:cNvSpPr/>
          <p:nvPr/>
        </p:nvSpPr>
        <p:spPr>
          <a:xfrm>
            <a:off x="7038980" y="5829584"/>
            <a:ext cx="2645453" cy="571501"/>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121917" tIns="60958" rIns="121917" bIns="60958" anchor="ctr"/>
          <a:lstStyle/>
          <a:p>
            <a:pPr algn="ctr">
              <a:defRPr/>
            </a:pPr>
            <a:r>
              <a:rPr lang="tr-TR" sz="2100" dirty="0">
                <a:latin typeface="Arial" panose="020B0604020202020204" pitchFamily="34" charset="0"/>
                <a:cs typeface="Arial" panose="020B0604020202020204" pitchFamily="34" charset="0"/>
              </a:rPr>
              <a:t>Sonucu göster</a:t>
            </a:r>
          </a:p>
        </p:txBody>
      </p:sp>
      <p:cxnSp>
        <p:nvCxnSpPr>
          <p:cNvPr id="26" name="42 Düz Ok Bağlayıcısı"/>
          <p:cNvCxnSpPr>
            <a:stCxn id="25" idx="2"/>
            <a:endCxn id="20" idx="2"/>
          </p:cNvCxnSpPr>
          <p:nvPr/>
        </p:nvCxnSpPr>
        <p:spPr>
          <a:xfrm flipV="1">
            <a:off x="9612997" y="6106002"/>
            <a:ext cx="748095" cy="9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25 Dikdörtgen"/>
          <p:cNvSpPr/>
          <p:nvPr/>
        </p:nvSpPr>
        <p:spPr>
          <a:xfrm>
            <a:off x="7462868" y="4905922"/>
            <a:ext cx="1920213" cy="48985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121917" tIns="60958" rIns="121917" bIns="60958" anchor="ctr"/>
          <a:lstStyle/>
          <a:p>
            <a:pPr algn="ctr">
              <a:defRPr/>
            </a:pPr>
            <a:r>
              <a:rPr lang="tr-TR" sz="2100" dirty="0">
                <a:latin typeface="Arial" panose="020B0604020202020204" pitchFamily="34" charset="0"/>
                <a:cs typeface="Arial" panose="020B0604020202020204" pitchFamily="34" charset="0"/>
              </a:rPr>
              <a:t>A+B</a:t>
            </a:r>
          </a:p>
        </p:txBody>
      </p:sp>
      <p:cxnSp>
        <p:nvCxnSpPr>
          <p:cNvPr id="28" name="26 Düz Ok Bağlayıcısı"/>
          <p:cNvCxnSpPr>
            <a:stCxn id="27" idx="2"/>
            <a:endCxn id="25" idx="1"/>
          </p:cNvCxnSpPr>
          <p:nvPr/>
        </p:nvCxnSpPr>
        <p:spPr>
          <a:xfrm>
            <a:off x="8422976" y="5395779"/>
            <a:ext cx="10169" cy="4338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25 Dikdörtgen"/>
          <p:cNvSpPr/>
          <p:nvPr/>
        </p:nvSpPr>
        <p:spPr>
          <a:xfrm>
            <a:off x="851113" y="3847665"/>
            <a:ext cx="2278291" cy="48985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121917" tIns="60958" rIns="121917" bIns="60958" anchor="ctr"/>
          <a:lstStyle/>
          <a:p>
            <a:pPr algn="ctr">
              <a:defRPr/>
            </a:pPr>
            <a:r>
              <a:rPr lang="tr-TR" sz="2100" dirty="0">
                <a:latin typeface="Arial" panose="020B0604020202020204" pitchFamily="34" charset="0"/>
                <a:cs typeface="Arial" panose="020B0604020202020204" pitchFamily="34" charset="0"/>
              </a:rPr>
              <a:t>Birinci sayı = A</a:t>
            </a:r>
          </a:p>
        </p:txBody>
      </p:sp>
      <p:sp>
        <p:nvSpPr>
          <p:cNvPr id="30" name="25 Dikdörtgen"/>
          <p:cNvSpPr/>
          <p:nvPr/>
        </p:nvSpPr>
        <p:spPr>
          <a:xfrm>
            <a:off x="4580686" y="4905922"/>
            <a:ext cx="2041073" cy="48985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lIns="121917" tIns="60958" rIns="121917" bIns="60958" anchor="ctr"/>
          <a:lstStyle/>
          <a:p>
            <a:pPr algn="ctr">
              <a:defRPr/>
            </a:pPr>
            <a:r>
              <a:rPr lang="tr-TR" sz="2100" dirty="0">
                <a:latin typeface="Arial" panose="020B0604020202020204" pitchFamily="34" charset="0"/>
                <a:cs typeface="Arial" panose="020B0604020202020204" pitchFamily="34" charset="0"/>
              </a:rPr>
              <a:t>İkinci sayı = B</a:t>
            </a:r>
          </a:p>
        </p:txBody>
      </p:sp>
      <p:cxnSp>
        <p:nvCxnSpPr>
          <p:cNvPr id="31" name="88 Düz Ok Bağlayıcısı"/>
          <p:cNvCxnSpPr>
            <a:stCxn id="29" idx="3"/>
            <a:endCxn id="22" idx="5"/>
          </p:cNvCxnSpPr>
          <p:nvPr/>
        </p:nvCxnSpPr>
        <p:spPr>
          <a:xfrm flipV="1">
            <a:off x="3129405" y="4092593"/>
            <a:ext cx="95231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88 Düz Ok Bağlayıcısı"/>
          <p:cNvCxnSpPr>
            <a:stCxn id="30" idx="3"/>
            <a:endCxn id="27" idx="1"/>
          </p:cNvCxnSpPr>
          <p:nvPr/>
        </p:nvCxnSpPr>
        <p:spPr>
          <a:xfrm>
            <a:off x="6621759" y="5150851"/>
            <a:ext cx="84110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bg/>
                                          </p:spTgt>
                                        </p:tgtEl>
                                        <p:attrNameLst>
                                          <p:attrName>style.visibility</p:attrName>
                                        </p:attrNameLst>
                                      </p:cBhvr>
                                      <p:to>
                                        <p:strVal val="visible"/>
                                      </p:to>
                                    </p:set>
                                    <p:anim calcmode="lin" valueType="num">
                                      <p:cBhvr additive="base">
                                        <p:cTn id="7" dur="500" fill="hold"/>
                                        <p:tgtEl>
                                          <p:spTgt spid="17">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randombar(horizontal)">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randombar(horizontal)">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randombar(horizontal)">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1000"/>
                                        <p:tgtEl>
                                          <p:spTgt spid="26"/>
                                        </p:tgtEl>
                                      </p:cBhvr>
                                    </p:animEffect>
                                    <p:anim calcmode="lin" valueType="num">
                                      <p:cBhvr>
                                        <p:cTn id="96" dur="1000" fill="hold"/>
                                        <p:tgtEl>
                                          <p:spTgt spid="26"/>
                                        </p:tgtEl>
                                        <p:attrNameLst>
                                          <p:attrName>ppt_x</p:attrName>
                                        </p:attrNameLst>
                                      </p:cBhvr>
                                      <p:tavLst>
                                        <p:tav tm="0">
                                          <p:val>
                                            <p:strVal val="#ppt_x"/>
                                          </p:val>
                                        </p:tav>
                                        <p:tav tm="100000">
                                          <p:val>
                                            <p:strVal val="#ppt_x"/>
                                          </p:val>
                                        </p:tav>
                                      </p:tavLst>
                                    </p:anim>
                                    <p:anim calcmode="lin" valueType="num">
                                      <p:cBhvr>
                                        <p:cTn id="9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randombar(horizontal)">
                                      <p:cBhvr>
                                        <p:cTn id="10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8" grpId="0" animBg="1"/>
      <p:bldP spid="19" grpId="0" animBg="1"/>
      <p:bldP spid="20" grpId="0" animBg="1"/>
      <p:bldP spid="22" grpId="0" animBg="1"/>
      <p:bldP spid="25" grpId="0" animBg="1"/>
      <p:bldP spid="27" grpId="0" animBg="1"/>
      <p:bldP spid="29" grpId="0" animBg="1"/>
      <p:bldP spid="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1155701" y="321124"/>
            <a:ext cx="3350401" cy="2510976"/>
          </a:xfrm>
          <a:prstGeom prst="rect">
            <a:avLst/>
          </a:prstGeom>
          <a:noFill/>
        </p:spPr>
      </p:pic>
      <p:sp>
        <p:nvSpPr>
          <p:cNvPr id="2" name="1 Başlık"/>
          <p:cNvSpPr>
            <a:spLocks noGrp="1"/>
          </p:cNvSpPr>
          <p:nvPr>
            <p:ph type="title"/>
          </p:nvPr>
        </p:nvSpPr>
        <p:spPr/>
        <p:txBody>
          <a:bodyPr>
            <a:normAutofit/>
          </a:bodyPr>
          <a:lstStyle/>
          <a:p>
            <a:r>
              <a:rPr lang="tr-TR" sz="3600" b="1" spc="-5" dirty="0">
                <a:latin typeface="Book Antiqua" pitchFamily="18" charset="0"/>
              </a:rPr>
              <a:t>Algoritma</a:t>
            </a:r>
          </a:p>
        </p:txBody>
      </p:sp>
      <p:sp>
        <p:nvSpPr>
          <p:cNvPr id="3" name="2 İçerik Yer Tutucusu"/>
          <p:cNvSpPr>
            <a:spLocks noGrp="1"/>
          </p:cNvSpPr>
          <p:nvPr>
            <p:ph idx="1"/>
          </p:nvPr>
        </p:nvSpPr>
        <p:spPr>
          <a:xfrm>
            <a:off x="5207347" y="508000"/>
            <a:ext cx="6197253" cy="1511300"/>
          </a:xfrm>
        </p:spPr>
        <p:txBody>
          <a:bodyPr>
            <a:normAutofit/>
          </a:bodyPr>
          <a:lstStyle/>
          <a:p>
            <a:r>
              <a:rPr lang="tr-TR" sz="2500" b="1" dirty="0"/>
              <a:t>Hava yağmurlu ise bizi şemsiye almamız konusunda uyaran </a:t>
            </a:r>
            <a:br>
              <a:rPr lang="tr-TR" sz="2500" b="1" dirty="0"/>
            </a:br>
            <a:r>
              <a:rPr lang="tr-TR" sz="2500" b="1" dirty="0"/>
              <a:t>programın algoritmasını yazalım.</a:t>
            </a:r>
          </a:p>
        </p:txBody>
      </p:sp>
      <p:sp>
        <p:nvSpPr>
          <p:cNvPr id="6" name="İçerik Yer Tutucusu 3"/>
          <p:cNvSpPr txBox="1">
            <a:spLocks/>
          </p:cNvSpPr>
          <p:nvPr/>
        </p:nvSpPr>
        <p:spPr>
          <a:xfrm>
            <a:off x="5459220" y="2528324"/>
            <a:ext cx="5172405" cy="326436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1: Başla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2: Hava yağmurlu mu?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3: Evet ise Adım 5’e git.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4: Hayır ise Adım 6’ya git.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5: Yanına şemsiye 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6: Şemsiyeyi evde bırak.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chemeClr val="tx1">
                    <a:lumMod val="95000"/>
                    <a:lumOff val="5000"/>
                  </a:schemeClr>
                </a:solidFill>
                <a:effectLst/>
                <a:uLnTx/>
                <a:uFillTx/>
                <a:ea typeface="+mn-ea"/>
                <a:cs typeface="Arial" panose="020B0604020202020204" pitchFamily="34" charset="0"/>
              </a:rPr>
              <a:t>Adım 7: Bitir.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calcmode="lin" valueType="num">
                                      <p:cBhvr additive="base">
                                        <p:cTn id="2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3"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 calcmode="lin" valueType="num">
                                      <p:cBhvr additive="base">
                                        <p:cTn id="3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 calcmode="lin" valueType="num">
                                      <p:cBhvr additive="base">
                                        <p:cTn id="4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 calcmode="lin" valueType="num">
                                      <p:cBhvr additive="base">
                                        <p:cTn id="4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 calcmode="lin" valueType="num">
                                      <p:cBhvr additive="base">
                                        <p:cTn id="5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 calcmode="lin" valueType="num">
                                      <p:cBhvr additive="base">
                                        <p:cTn id="5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 calcmode="lin" valueType="num">
                                      <p:cBhvr additive="base">
                                        <p:cTn id="6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latin typeface="Book Antiqua" pitchFamily="18" charset="0"/>
              </a:rPr>
              <a:t>Bilişim Teknolojileri Ve Etik</a:t>
            </a:r>
          </a:p>
        </p:txBody>
      </p:sp>
      <p:sp>
        <p:nvSpPr>
          <p:cNvPr id="3" name="2 İçerik Yer Tutucusu"/>
          <p:cNvSpPr>
            <a:spLocks noGrp="1"/>
          </p:cNvSpPr>
          <p:nvPr>
            <p:ph idx="1"/>
          </p:nvPr>
        </p:nvSpPr>
        <p:spPr/>
        <p:txBody>
          <a:bodyPr/>
          <a:lstStyle/>
          <a:p>
            <a:r>
              <a:rPr lang="tr-TR" spc="-5" dirty="0">
                <a:solidFill>
                  <a:srgbClr val="252525"/>
                </a:solidFill>
              </a:rPr>
              <a:t>Bilişim teknolojilerinin kullanımında yaşanan </a:t>
            </a:r>
            <a:r>
              <a:rPr lang="tr-TR" dirty="0">
                <a:solidFill>
                  <a:srgbClr val="252525"/>
                </a:solidFill>
              </a:rPr>
              <a:t>etik  </a:t>
            </a:r>
            <a:r>
              <a:rPr lang="tr-TR" spc="-5" dirty="0">
                <a:solidFill>
                  <a:srgbClr val="252525"/>
                </a:solidFill>
              </a:rPr>
              <a:t>sorunların dört temel başlıkta </a:t>
            </a:r>
            <a:r>
              <a:rPr lang="tr-TR" dirty="0">
                <a:solidFill>
                  <a:srgbClr val="252525"/>
                </a:solidFill>
              </a:rPr>
              <a:t>ele</a:t>
            </a:r>
            <a:r>
              <a:rPr lang="tr-TR" spc="35" dirty="0">
                <a:solidFill>
                  <a:srgbClr val="252525"/>
                </a:solidFill>
              </a:rPr>
              <a:t> </a:t>
            </a:r>
            <a:r>
              <a:rPr lang="tr-TR" spc="-5" dirty="0">
                <a:solidFill>
                  <a:srgbClr val="252525"/>
                </a:solidFill>
              </a:rPr>
              <a:t>alınır;</a:t>
            </a:r>
          </a:p>
          <a:p>
            <a:pPr lvl="1"/>
            <a:r>
              <a:rPr lang="tr-TR" dirty="0"/>
              <a:t>Fikrî  mülkiyet</a:t>
            </a:r>
          </a:p>
          <a:p>
            <a:pPr lvl="1"/>
            <a:r>
              <a:rPr lang="tr-TR" dirty="0"/>
              <a:t>Erişim</a:t>
            </a:r>
          </a:p>
          <a:p>
            <a:pPr lvl="1"/>
            <a:r>
              <a:rPr lang="tr-TR" dirty="0"/>
              <a:t>Gizlilik</a:t>
            </a:r>
          </a:p>
          <a:p>
            <a:pPr lvl="1"/>
            <a:r>
              <a:rPr lang="tr-TR" dirty="0"/>
              <a:t>Doğruluk</a:t>
            </a:r>
          </a:p>
          <a:p>
            <a:endParaRPr lang="tr-TR" dirty="0"/>
          </a:p>
          <a:p>
            <a:endParaRPr lang="tr-TR" dirty="0"/>
          </a:p>
        </p:txBody>
      </p:sp>
      <p:pic>
        <p:nvPicPr>
          <p:cNvPr id="8" name="7 Resim" descr="Thief.jpg"/>
          <p:cNvPicPr>
            <a:picLocks noChangeAspect="1"/>
          </p:cNvPicPr>
          <p:nvPr/>
        </p:nvPicPr>
        <p:blipFill>
          <a:blip r:embed="rId2"/>
          <a:stretch>
            <a:fillRect/>
          </a:stretch>
        </p:blipFill>
        <p:spPr>
          <a:xfrm>
            <a:off x="9019685" y="3172004"/>
            <a:ext cx="2958955" cy="345739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Elmas"/>
          <p:cNvSpPr/>
          <p:nvPr/>
        </p:nvSpPr>
        <p:spPr>
          <a:xfrm>
            <a:off x="4175787" y="3140968"/>
            <a:ext cx="3186567" cy="1524011"/>
          </a:xfrm>
          <a:prstGeom prst="diamond">
            <a:avLst/>
          </a:prstGeom>
          <a:ln/>
        </p:spPr>
        <p:style>
          <a:lnRef idx="2">
            <a:schemeClr val="accent6">
              <a:shade val="50000"/>
            </a:schemeClr>
          </a:lnRef>
          <a:fillRef idx="1">
            <a:schemeClr val="accent6"/>
          </a:fillRef>
          <a:effectRef idx="0">
            <a:schemeClr val="accent6"/>
          </a:effectRef>
          <a:fontRef idx="minor">
            <a:schemeClr val="lt1"/>
          </a:fontRef>
        </p:style>
        <p:txBody>
          <a:bodyPr lIns="121917" tIns="60958" rIns="121917" bIns="60958" anchor="ctr"/>
          <a:lstStyle/>
          <a:p>
            <a:pPr algn="ctr">
              <a:defRPr/>
            </a:pPr>
            <a:r>
              <a:rPr lang="tr-TR" sz="2200" dirty="0">
                <a:cs typeface="Arial" panose="020B0604020202020204" pitchFamily="34" charset="0"/>
              </a:rPr>
              <a:t>Hava</a:t>
            </a:r>
            <a:br>
              <a:rPr lang="tr-TR" sz="2200" dirty="0">
                <a:cs typeface="Arial" panose="020B0604020202020204" pitchFamily="34" charset="0"/>
              </a:rPr>
            </a:br>
            <a:r>
              <a:rPr lang="tr-TR" sz="2200" dirty="0">
                <a:cs typeface="Arial" panose="020B0604020202020204" pitchFamily="34" charset="0"/>
              </a:rPr>
              <a:t>yağmurlu </a:t>
            </a:r>
          </a:p>
          <a:p>
            <a:pPr algn="ctr">
              <a:defRPr/>
            </a:pPr>
            <a:r>
              <a:rPr lang="tr-TR" sz="2200" dirty="0">
                <a:cs typeface="Arial" panose="020B0604020202020204" pitchFamily="34" charset="0"/>
              </a:rPr>
              <a:t>mu?</a:t>
            </a:r>
          </a:p>
        </p:txBody>
      </p:sp>
      <p:sp>
        <p:nvSpPr>
          <p:cNvPr id="5" name="13 Oval"/>
          <p:cNvSpPr/>
          <p:nvPr/>
        </p:nvSpPr>
        <p:spPr>
          <a:xfrm>
            <a:off x="4890171" y="5379779"/>
            <a:ext cx="1809751" cy="7620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121917" tIns="60958" rIns="121917" bIns="60958" anchor="ctr"/>
          <a:lstStyle/>
          <a:p>
            <a:pPr algn="ctr">
              <a:defRPr/>
            </a:pPr>
            <a:r>
              <a:rPr lang="tr-TR" sz="2200" dirty="0">
                <a:cs typeface="Arial" panose="020B0604020202020204" pitchFamily="34" charset="0"/>
              </a:rPr>
              <a:t>BİTİR</a:t>
            </a:r>
          </a:p>
        </p:txBody>
      </p:sp>
      <p:cxnSp>
        <p:nvCxnSpPr>
          <p:cNvPr id="6" name="32 Düz Ok Bağlayıcısı"/>
          <p:cNvCxnSpPr>
            <a:stCxn id="4" idx="1"/>
            <a:endCxn id="13" idx="2"/>
          </p:cNvCxnSpPr>
          <p:nvPr/>
        </p:nvCxnSpPr>
        <p:spPr>
          <a:xfrm flipH="1">
            <a:off x="3295821" y="3902974"/>
            <a:ext cx="879967" cy="33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34 Düz Ok Bağlayıcısı"/>
          <p:cNvCxnSpPr>
            <a:stCxn id="4" idx="3"/>
          </p:cNvCxnSpPr>
          <p:nvPr/>
        </p:nvCxnSpPr>
        <p:spPr>
          <a:xfrm>
            <a:off x="7362354" y="3902973"/>
            <a:ext cx="110696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36 Şekil"/>
          <p:cNvCxnSpPr>
            <a:stCxn id="14" idx="3"/>
            <a:endCxn id="5" idx="6"/>
          </p:cNvCxnSpPr>
          <p:nvPr/>
        </p:nvCxnSpPr>
        <p:spPr>
          <a:xfrm rot="5400000">
            <a:off x="7628854" y="3310807"/>
            <a:ext cx="1521041" cy="3378903"/>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9" name="8 Şekil"/>
          <p:cNvCxnSpPr>
            <a:stCxn id="13" idx="3"/>
            <a:endCxn id="5" idx="2"/>
          </p:cNvCxnSpPr>
          <p:nvPr/>
        </p:nvCxnSpPr>
        <p:spPr>
          <a:xfrm rot="16200000" flipH="1">
            <a:off x="2547521" y="3418130"/>
            <a:ext cx="1521040" cy="3164257"/>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0" name="9 Metin kutusu"/>
          <p:cNvSpPr txBox="1">
            <a:spLocks noChangeArrowheads="1"/>
          </p:cNvSpPr>
          <p:nvPr/>
        </p:nvSpPr>
        <p:spPr bwMode="auto">
          <a:xfrm>
            <a:off x="7362354" y="3416532"/>
            <a:ext cx="797648" cy="400105"/>
          </a:xfrm>
          <a:prstGeom prst="rect">
            <a:avLst/>
          </a:prstGeom>
          <a:noFill/>
          <a:ln w="9525">
            <a:noFill/>
            <a:miter lim="800000"/>
            <a:headEnd/>
            <a:tailEnd/>
          </a:ln>
        </p:spPr>
        <p:txBody>
          <a:bodyPr wrap="none" lIns="121917" tIns="60958" rIns="121917" bIns="60958">
            <a:spAutoFit/>
          </a:bodyPr>
          <a:lstStyle/>
          <a:p>
            <a:r>
              <a:rPr lang="tr-TR" dirty="0">
                <a:latin typeface="Arial" panose="020B0604020202020204" pitchFamily="34" charset="0"/>
                <a:cs typeface="Arial" panose="020B0604020202020204" pitchFamily="34" charset="0"/>
              </a:rPr>
              <a:t>Hayır</a:t>
            </a:r>
          </a:p>
        </p:txBody>
      </p:sp>
      <p:sp>
        <p:nvSpPr>
          <p:cNvPr id="11" name="10 Metin kutusu"/>
          <p:cNvSpPr txBox="1">
            <a:spLocks noChangeArrowheads="1"/>
          </p:cNvSpPr>
          <p:nvPr/>
        </p:nvSpPr>
        <p:spPr bwMode="auto">
          <a:xfrm>
            <a:off x="3379165" y="3926316"/>
            <a:ext cx="707880" cy="400105"/>
          </a:xfrm>
          <a:prstGeom prst="rect">
            <a:avLst/>
          </a:prstGeom>
          <a:noFill/>
          <a:ln w="9525">
            <a:noFill/>
            <a:miter lim="800000"/>
            <a:headEnd/>
            <a:tailEnd/>
          </a:ln>
        </p:spPr>
        <p:txBody>
          <a:bodyPr wrap="none" lIns="121917" tIns="60958" rIns="121917" bIns="60958">
            <a:spAutoFit/>
          </a:bodyPr>
          <a:lstStyle/>
          <a:p>
            <a:r>
              <a:rPr lang="tr-TR" dirty="0">
                <a:latin typeface="Arial" panose="020B0604020202020204" pitchFamily="34" charset="0"/>
                <a:cs typeface="Arial" panose="020B0604020202020204" pitchFamily="34" charset="0"/>
              </a:rPr>
              <a:t>Evet</a:t>
            </a:r>
          </a:p>
        </p:txBody>
      </p:sp>
      <p:cxnSp>
        <p:nvCxnSpPr>
          <p:cNvPr id="12" name="92 Düz Ok Bağlayıcısı"/>
          <p:cNvCxnSpPr>
            <a:stCxn id="15" idx="4"/>
            <a:endCxn id="4" idx="0"/>
          </p:cNvCxnSpPr>
          <p:nvPr/>
        </p:nvCxnSpPr>
        <p:spPr>
          <a:xfrm>
            <a:off x="5769070" y="2474221"/>
            <a:ext cx="1" cy="6667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95 Paralelkenar"/>
          <p:cNvSpPr/>
          <p:nvPr/>
        </p:nvSpPr>
        <p:spPr>
          <a:xfrm>
            <a:off x="239351" y="3572989"/>
            <a:ext cx="3139813" cy="666749"/>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121917" tIns="60958" rIns="121917" bIns="60958" anchor="ctr"/>
          <a:lstStyle/>
          <a:p>
            <a:pPr algn="ctr">
              <a:defRPr/>
            </a:pPr>
            <a:r>
              <a:rPr lang="tr-TR" sz="2200" dirty="0">
                <a:cs typeface="Arial" panose="020B0604020202020204" pitchFamily="34" charset="0"/>
              </a:rPr>
              <a:t>Yanına şemsiye al.</a:t>
            </a:r>
          </a:p>
        </p:txBody>
      </p:sp>
      <p:sp>
        <p:nvSpPr>
          <p:cNvPr id="14" name="97 Paralelkenar"/>
          <p:cNvSpPr/>
          <p:nvPr/>
        </p:nvSpPr>
        <p:spPr>
          <a:xfrm>
            <a:off x="8374064" y="3572990"/>
            <a:ext cx="3576208" cy="666748"/>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121917" tIns="60958" rIns="121917" bIns="60958" anchor="ctr"/>
          <a:lstStyle/>
          <a:p>
            <a:pPr algn="ctr">
              <a:defRPr/>
            </a:pPr>
            <a:r>
              <a:rPr lang="tr-TR" sz="2200" dirty="0">
                <a:cs typeface="Arial" panose="020B0604020202020204" pitchFamily="34" charset="0"/>
              </a:rPr>
              <a:t>Şemsiyeni evde bırak.</a:t>
            </a:r>
          </a:p>
        </p:txBody>
      </p:sp>
      <p:sp>
        <p:nvSpPr>
          <p:cNvPr id="15" name="37 Oval"/>
          <p:cNvSpPr/>
          <p:nvPr/>
        </p:nvSpPr>
        <p:spPr>
          <a:xfrm>
            <a:off x="4721319" y="1807471"/>
            <a:ext cx="2095500" cy="666749"/>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lIns="121917" tIns="60958" rIns="121917" bIns="60958" anchor="ctr"/>
          <a:lstStyle/>
          <a:p>
            <a:pPr algn="ctr">
              <a:defRPr/>
            </a:pPr>
            <a:r>
              <a:rPr lang="tr-TR" sz="2200" dirty="0">
                <a:cs typeface="Arial" panose="020B0604020202020204" pitchFamily="34" charset="0"/>
              </a:rPr>
              <a:t>BAŞLA</a:t>
            </a:r>
          </a:p>
        </p:txBody>
      </p:sp>
      <p:sp>
        <p:nvSpPr>
          <p:cNvPr id="16" name="İçerik Yer Tutucusu 2"/>
          <p:cNvSpPr txBox="1">
            <a:spLocks/>
          </p:cNvSpPr>
          <p:nvPr/>
        </p:nvSpPr>
        <p:spPr>
          <a:xfrm>
            <a:off x="455308" y="286073"/>
            <a:ext cx="11330292" cy="641027"/>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228600" marR="0" lvl="0" indent="-228600" algn="ctr" defTabSz="914400" rtl="0" eaLnBrk="1" fontAlgn="auto" latinLnBrk="0" hangingPunct="1">
              <a:lnSpc>
                <a:spcPct val="120000"/>
              </a:lnSpc>
              <a:spcBef>
                <a:spcPts val="1000"/>
              </a:spcBef>
              <a:spcAft>
                <a:spcPts val="0"/>
              </a:spcAft>
              <a:buClr>
                <a:schemeClr val="accent1"/>
              </a:buClr>
              <a:buSzPct val="110000"/>
              <a:buFont typeface="Wingdings" panose="05000000000000000000" pitchFamily="2" charset="2"/>
              <a:buChar char="§"/>
              <a:tabLst/>
              <a:defRPr/>
            </a:pPr>
            <a:r>
              <a:rPr lang="tr-TR" sz="3500" dirty="0">
                <a:solidFill>
                  <a:schemeClr val="tx1"/>
                </a:solidFill>
                <a:cs typeface="Arial" panose="020B0604020202020204" pitchFamily="34" charset="0"/>
              </a:rPr>
              <a:t>A</a:t>
            </a:r>
            <a:r>
              <a:rPr kumimoji="0" lang="tr-TR" sz="3500" b="0" i="0" u="none" strike="noStrike" kern="1200" cap="none" spc="0" normalizeH="0" baseline="0" noProof="0" dirty="0" err="1">
                <a:ln>
                  <a:noFill/>
                </a:ln>
                <a:solidFill>
                  <a:schemeClr val="tx1"/>
                </a:solidFill>
                <a:effectLst/>
                <a:uLnTx/>
                <a:uFillTx/>
                <a:ea typeface="+mn-ea"/>
                <a:cs typeface="Arial" panose="020B0604020202020204" pitchFamily="34" charset="0"/>
              </a:rPr>
              <a:t>lgoritmayı</a:t>
            </a:r>
            <a:r>
              <a:rPr kumimoji="0" lang="tr-TR" sz="3500" b="0" i="0" u="none" strike="noStrike" kern="1200" cap="none" spc="0" normalizeH="0" baseline="0" noProof="0" dirty="0">
                <a:ln>
                  <a:noFill/>
                </a:ln>
                <a:solidFill>
                  <a:schemeClr val="tx1"/>
                </a:solidFill>
                <a:effectLst/>
                <a:uLnTx/>
                <a:uFillTx/>
                <a:ea typeface="+mn-ea"/>
                <a:cs typeface="Arial" panose="020B0604020202020204" pitchFamily="34" charset="0"/>
              </a:rPr>
              <a:t> akış şemasına çevirelim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1000"/>
                                        <p:tgtEl>
                                          <p:spTgt spid="10"/>
                                        </p:tgtEl>
                                      </p:cBhvr>
                                    </p:animEffect>
                                    <p:anim calcmode="lin" valueType="num">
                                      <p:cBhvr>
                                        <p:cTn id="69" dur="1000" fill="hold"/>
                                        <p:tgtEl>
                                          <p:spTgt spid="10"/>
                                        </p:tgtEl>
                                        <p:attrNameLst>
                                          <p:attrName>ppt_x</p:attrName>
                                        </p:attrNameLst>
                                      </p:cBhvr>
                                      <p:tavLst>
                                        <p:tav tm="0">
                                          <p:val>
                                            <p:strVal val="#ppt_x"/>
                                          </p:val>
                                        </p:tav>
                                        <p:tav tm="100000">
                                          <p:val>
                                            <p:strVal val="#ppt_x"/>
                                          </p:val>
                                        </p:tav>
                                      </p:tavLst>
                                    </p:anim>
                                    <p:anim calcmode="lin" valueType="num">
                                      <p:cBhvr>
                                        <p:cTn id="7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randombar(horizontal)">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randombar(horizontal)">
                                      <p:cBhvr>
                                        <p:cTn id="8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1" grpId="0"/>
      <p:bldP spid="13" grpId="0" animBg="1"/>
      <p:bldP spid="14" grpId="0" animBg="1"/>
      <p:bldP spid="15" grpId="0" animBg="1"/>
      <p:bldP spid="16"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a:blip r:embed="rId2"/>
          <a:stretch>
            <a:fillRect/>
          </a:stretch>
        </p:blipFill>
        <p:spPr bwMode="auto">
          <a:xfrm>
            <a:off x="1345077" y="0"/>
            <a:ext cx="2588483" cy="3276599"/>
          </a:xfrm>
          <a:prstGeom prst="rect">
            <a:avLst/>
          </a:prstGeom>
          <a:noFill/>
        </p:spPr>
      </p:pic>
      <p:sp>
        <p:nvSpPr>
          <p:cNvPr id="2" name="1 Başlık"/>
          <p:cNvSpPr>
            <a:spLocks noGrp="1"/>
          </p:cNvSpPr>
          <p:nvPr>
            <p:ph type="title"/>
          </p:nvPr>
        </p:nvSpPr>
        <p:spPr/>
        <p:txBody>
          <a:bodyPr>
            <a:normAutofit/>
          </a:bodyPr>
          <a:lstStyle/>
          <a:p>
            <a:r>
              <a:rPr lang="tr-TR" sz="3600" b="1" spc="-5" dirty="0">
                <a:latin typeface="Book Antiqua" pitchFamily="18" charset="0"/>
              </a:rPr>
              <a:t>Uygulama</a:t>
            </a:r>
          </a:p>
        </p:txBody>
      </p:sp>
      <p:sp>
        <p:nvSpPr>
          <p:cNvPr id="3" name="2 İçerik Yer Tutucusu"/>
          <p:cNvSpPr>
            <a:spLocks noGrp="1"/>
          </p:cNvSpPr>
          <p:nvPr>
            <p:ph idx="1"/>
          </p:nvPr>
        </p:nvSpPr>
        <p:spPr>
          <a:xfrm>
            <a:off x="5207347" y="508000"/>
            <a:ext cx="6679853" cy="5638800"/>
          </a:xfrm>
        </p:spPr>
        <p:txBody>
          <a:bodyPr>
            <a:normAutofit/>
          </a:bodyPr>
          <a:lstStyle/>
          <a:p>
            <a:r>
              <a:rPr lang="tr-TR" sz="2500" b="1" dirty="0"/>
              <a:t>Bir öğrencinin klavyeden girilen iki notunun ortalamasını hesaplayan ve çıkan sonuca göre notun iyi veya kötü olduğunu ekrana yazdıran programın algoritmasını ve akış şemasını hazırlayınız.</a:t>
            </a:r>
          </a:p>
          <a:p>
            <a:r>
              <a:rPr lang="tr-TR" sz="2500" b="1" dirty="0"/>
              <a:t>(Ortalama 70’ten büyük ise İYİ, </a:t>
            </a:r>
            <a:br>
              <a:rPr lang="tr-TR" sz="2500" b="1" dirty="0"/>
            </a:br>
            <a:r>
              <a:rPr lang="tr-TR" sz="2500" b="1" dirty="0"/>
              <a:t>küçük ise KÖTÜ kabul edilecek.)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spc="-5" dirty="0">
                <a:latin typeface="Book Antiqua" pitchFamily="18" charset="0"/>
              </a:rPr>
              <a:t>Algoritma</a:t>
            </a:r>
          </a:p>
        </p:txBody>
      </p:sp>
      <p:sp>
        <p:nvSpPr>
          <p:cNvPr id="6" name="İçerik Yer Tutucusu 3"/>
          <p:cNvSpPr txBox="1">
            <a:spLocks/>
          </p:cNvSpPr>
          <p:nvPr/>
        </p:nvSpPr>
        <p:spPr>
          <a:xfrm>
            <a:off x="4532120" y="1282700"/>
            <a:ext cx="7583680" cy="46482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lvl="0"/>
            <a:r>
              <a:rPr lang="tr-TR" sz="2400" b="1" dirty="0">
                <a:solidFill>
                  <a:schemeClr val="tx1">
                    <a:lumMod val="95000"/>
                    <a:lumOff val="5000"/>
                  </a:schemeClr>
                </a:solidFill>
                <a:cs typeface="Arial" panose="020B0604020202020204" pitchFamily="34" charset="0"/>
              </a:rPr>
              <a:t>Adım 1: Başla</a:t>
            </a:r>
          </a:p>
          <a:p>
            <a:pPr lvl="0"/>
            <a:r>
              <a:rPr lang="tr-TR" sz="2400" b="1" dirty="0">
                <a:solidFill>
                  <a:schemeClr val="tx1">
                    <a:lumMod val="95000"/>
                    <a:lumOff val="5000"/>
                  </a:schemeClr>
                </a:solidFill>
                <a:cs typeface="Arial" panose="020B0604020202020204" pitchFamily="34" charset="0"/>
              </a:rPr>
              <a:t>Adım 2: İlk sayıyı gir.</a:t>
            </a:r>
          </a:p>
          <a:p>
            <a:pPr lvl="0"/>
            <a:r>
              <a:rPr lang="tr-TR" sz="2400" b="1" dirty="0">
                <a:solidFill>
                  <a:schemeClr val="tx1">
                    <a:lumMod val="95000"/>
                    <a:lumOff val="5000"/>
                  </a:schemeClr>
                </a:solidFill>
                <a:cs typeface="Arial" panose="020B0604020202020204" pitchFamily="34" charset="0"/>
              </a:rPr>
              <a:t>Adım 3: İlk sayı = A</a:t>
            </a:r>
          </a:p>
          <a:p>
            <a:pPr lvl="0"/>
            <a:r>
              <a:rPr lang="tr-TR" sz="2400" b="1" dirty="0">
                <a:solidFill>
                  <a:schemeClr val="tx1">
                    <a:lumMod val="95000"/>
                    <a:lumOff val="5000"/>
                  </a:schemeClr>
                </a:solidFill>
                <a:cs typeface="Arial" panose="020B0604020202020204" pitchFamily="34" charset="0"/>
              </a:rPr>
              <a:t>Adım 4: İkinci sayıyı gir.</a:t>
            </a:r>
          </a:p>
          <a:p>
            <a:pPr lvl="0"/>
            <a:r>
              <a:rPr lang="tr-TR" sz="2400" b="1" dirty="0">
                <a:solidFill>
                  <a:schemeClr val="tx1">
                    <a:lumMod val="95000"/>
                    <a:lumOff val="5000"/>
                  </a:schemeClr>
                </a:solidFill>
                <a:cs typeface="Arial" panose="020B0604020202020204" pitchFamily="34" charset="0"/>
              </a:rPr>
              <a:t>Adım 5: İkinci sayı = B</a:t>
            </a:r>
          </a:p>
          <a:p>
            <a:pPr lvl="0"/>
            <a:r>
              <a:rPr lang="tr-TR" sz="2400" b="1" dirty="0">
                <a:solidFill>
                  <a:schemeClr val="tx1">
                    <a:lumMod val="95000"/>
                    <a:lumOff val="5000"/>
                  </a:schemeClr>
                </a:solidFill>
                <a:cs typeface="Arial" panose="020B0604020202020204" pitchFamily="34" charset="0"/>
              </a:rPr>
              <a:t>Adım 6: C=(A+B)/2</a:t>
            </a:r>
          </a:p>
          <a:p>
            <a:pPr lvl="0"/>
            <a:r>
              <a:rPr lang="tr-TR" sz="2400" b="1" dirty="0">
                <a:solidFill>
                  <a:schemeClr val="tx1">
                    <a:lumMod val="95000"/>
                    <a:lumOff val="5000"/>
                  </a:schemeClr>
                </a:solidFill>
                <a:cs typeface="Arial" panose="020B0604020202020204" pitchFamily="34" charset="0"/>
              </a:rPr>
              <a:t>Adım 7: C&gt;70 ise adım 9a git değilse adım 10a git </a:t>
            </a:r>
          </a:p>
          <a:p>
            <a:pPr lvl="0"/>
            <a:r>
              <a:rPr lang="tr-TR" sz="2400" b="1" dirty="0">
                <a:solidFill>
                  <a:schemeClr val="tx1">
                    <a:lumMod val="95000"/>
                    <a:lumOff val="5000"/>
                  </a:schemeClr>
                </a:solidFill>
                <a:cs typeface="Arial" panose="020B0604020202020204" pitchFamily="34" charset="0"/>
              </a:rPr>
              <a:t>Adım 8: Ekrana “NOTUN İYİ” yazdır</a:t>
            </a:r>
          </a:p>
          <a:p>
            <a:pPr lvl="0"/>
            <a:r>
              <a:rPr lang="tr-TR" sz="2400" b="1" dirty="0">
                <a:solidFill>
                  <a:schemeClr val="tx1">
                    <a:lumMod val="95000"/>
                    <a:lumOff val="5000"/>
                  </a:schemeClr>
                </a:solidFill>
                <a:cs typeface="Arial" panose="020B0604020202020204" pitchFamily="34" charset="0"/>
              </a:rPr>
              <a:t>Adım 9: Ekrana “NOTUN KÖTÜ” yazdır</a:t>
            </a:r>
          </a:p>
          <a:p>
            <a:pPr lvl="0"/>
            <a:r>
              <a:rPr lang="tr-TR" sz="2400" b="1" dirty="0">
                <a:solidFill>
                  <a:schemeClr val="tx1">
                    <a:lumMod val="95000"/>
                    <a:lumOff val="5000"/>
                  </a:schemeClr>
                </a:solidFill>
                <a:cs typeface="Arial" panose="020B0604020202020204" pitchFamily="34" charset="0"/>
              </a:rPr>
              <a:t>Adım 10: Bitir.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additive="base">
                                        <p:cTn id="4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 calcmode="lin" valueType="num">
                                      <p:cBhvr additive="base">
                                        <p:cTn id="4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 calcmode="lin" valueType="num">
                                      <p:cBhvr additive="base">
                                        <p:cTn id="5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 calcmode="lin" valueType="num">
                                      <p:cBhvr additive="base">
                                        <p:cTn id="6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 calcmode="lin" valueType="num">
                                      <p:cBhvr additive="base">
                                        <p:cTn id="66"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
                                            <p:txEl>
                                              <p:pRg st="9" end="9"/>
                                            </p:txEl>
                                          </p:spTgt>
                                        </p:tgtEl>
                                        <p:attrNameLst>
                                          <p:attrName>style.visibility</p:attrName>
                                        </p:attrNameLst>
                                      </p:cBhvr>
                                      <p:to>
                                        <p:strVal val="visible"/>
                                      </p:to>
                                    </p:set>
                                    <p:anim calcmode="lin" valueType="num">
                                      <p:cBhvr additive="base">
                                        <p:cTn id="7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çerik Yer Tutucusu 2"/>
          <p:cNvSpPr txBox="1">
            <a:spLocks/>
          </p:cNvSpPr>
          <p:nvPr/>
        </p:nvSpPr>
        <p:spPr>
          <a:xfrm>
            <a:off x="6992942" y="2659060"/>
            <a:ext cx="857256" cy="476001"/>
          </a:xfrm>
          <a:prstGeom prst="rect">
            <a:avLst/>
          </a:prstGeom>
        </p:spPr>
        <p:txBody>
          <a:bodyPr/>
          <a:lstStyle/>
          <a:p>
            <a:pPr marL="228600" marR="0" lvl="0" indent="-228600" algn="ctr" defTabSz="914400" rtl="0" eaLnBrk="1" fontAlgn="auto" latinLnBrk="0" hangingPunct="1">
              <a:lnSpc>
                <a:spcPct val="120000"/>
              </a:lnSpc>
              <a:spcBef>
                <a:spcPts val="1000"/>
              </a:spcBef>
              <a:spcAft>
                <a:spcPts val="0"/>
              </a:spcAft>
              <a:buClr>
                <a:schemeClr val="accent1"/>
              </a:buClr>
              <a:buSzPct val="110000"/>
              <a:tabLst/>
              <a:defRPr/>
            </a:pPr>
            <a:r>
              <a:rPr kumimoji="0" lang="tr-TR" sz="2000" b="0" i="0" u="none" strike="noStrike" kern="1200" cap="none" spc="0" normalizeH="0" baseline="0" noProof="0" dirty="0">
                <a:ln>
                  <a:noFill/>
                </a:ln>
                <a:solidFill>
                  <a:schemeClr val="tx1"/>
                </a:solidFill>
                <a:effectLst/>
                <a:uLnTx/>
                <a:uFillTx/>
                <a:ea typeface="+mn-ea"/>
                <a:cs typeface="Arial" panose="020B0604020202020204" pitchFamily="34" charset="0"/>
              </a:rPr>
              <a:t>evet</a:t>
            </a:r>
          </a:p>
        </p:txBody>
      </p:sp>
      <p:sp>
        <p:nvSpPr>
          <p:cNvPr id="21" name="7 Oval"/>
          <p:cNvSpPr/>
          <p:nvPr/>
        </p:nvSpPr>
        <p:spPr>
          <a:xfrm>
            <a:off x="2259455" y="1084982"/>
            <a:ext cx="1982345" cy="807318"/>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sz="2000" dirty="0">
                <a:cs typeface="Arial" panose="020B0604020202020204" pitchFamily="34" charset="0"/>
              </a:rPr>
              <a:t>BAŞLA</a:t>
            </a:r>
          </a:p>
        </p:txBody>
      </p:sp>
      <p:sp>
        <p:nvSpPr>
          <p:cNvPr id="22" name="8 Paralelkenar"/>
          <p:cNvSpPr/>
          <p:nvPr/>
        </p:nvSpPr>
        <p:spPr>
          <a:xfrm>
            <a:off x="1816100" y="2120900"/>
            <a:ext cx="2692400" cy="698500"/>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tr-TR" sz="2000" dirty="0">
                <a:cs typeface="Arial" panose="020B0604020202020204" pitchFamily="34" charset="0"/>
              </a:rPr>
              <a:t>Birinci notu giriniz</a:t>
            </a:r>
          </a:p>
        </p:txBody>
      </p:sp>
      <p:sp>
        <p:nvSpPr>
          <p:cNvPr id="23" name="13 Oval"/>
          <p:cNvSpPr/>
          <p:nvPr/>
        </p:nvSpPr>
        <p:spPr>
          <a:xfrm>
            <a:off x="10047310" y="3662368"/>
            <a:ext cx="1941490" cy="757232"/>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sz="2000" dirty="0">
                <a:cs typeface="Arial" panose="020B0604020202020204" pitchFamily="34" charset="0"/>
              </a:rPr>
              <a:t>BİTİR</a:t>
            </a:r>
          </a:p>
        </p:txBody>
      </p:sp>
      <p:cxnSp>
        <p:nvCxnSpPr>
          <p:cNvPr id="24" name="17 Düz Ok Bağlayıcısı"/>
          <p:cNvCxnSpPr>
            <a:stCxn id="21" idx="4"/>
            <a:endCxn id="22" idx="0"/>
          </p:cNvCxnSpPr>
          <p:nvPr/>
        </p:nvCxnSpPr>
        <p:spPr>
          <a:xfrm rot="5400000">
            <a:off x="3092164" y="1962436"/>
            <a:ext cx="228600" cy="8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22 Paralelkenar"/>
          <p:cNvSpPr/>
          <p:nvPr/>
        </p:nvSpPr>
        <p:spPr>
          <a:xfrm>
            <a:off x="1754158" y="4089401"/>
            <a:ext cx="2728942" cy="596900"/>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tr-TR" sz="2000" dirty="0">
                <a:cs typeface="Arial" panose="020B0604020202020204" pitchFamily="34" charset="0"/>
              </a:rPr>
              <a:t>İkinci notu giriniz</a:t>
            </a:r>
          </a:p>
        </p:txBody>
      </p:sp>
      <p:cxnSp>
        <p:nvCxnSpPr>
          <p:cNvPr id="26" name="88 Düz Ok Bağlayıcısı"/>
          <p:cNvCxnSpPr>
            <a:stCxn id="22" idx="4"/>
            <a:endCxn id="31" idx="0"/>
          </p:cNvCxnSpPr>
          <p:nvPr/>
        </p:nvCxnSpPr>
        <p:spPr>
          <a:xfrm rot="5400000">
            <a:off x="2945203" y="2970603"/>
            <a:ext cx="368300" cy="658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90 Düz Ok Bağlayıcısı"/>
          <p:cNvCxnSpPr>
            <a:stCxn id="25" idx="3"/>
          </p:cNvCxnSpPr>
          <p:nvPr/>
        </p:nvCxnSpPr>
        <p:spPr>
          <a:xfrm rot="5400000">
            <a:off x="2788026" y="4795444"/>
            <a:ext cx="365135" cy="146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27 Paralelkenar"/>
          <p:cNvSpPr/>
          <p:nvPr/>
        </p:nvSpPr>
        <p:spPr>
          <a:xfrm>
            <a:off x="7791460" y="2808288"/>
            <a:ext cx="2813040" cy="773112"/>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tr-TR" sz="2000" dirty="0">
                <a:cs typeface="Arial" panose="020B0604020202020204" pitchFamily="34" charset="0"/>
              </a:rPr>
              <a:t>“NOTUN İYİ”</a:t>
            </a:r>
          </a:p>
        </p:txBody>
      </p:sp>
      <p:sp>
        <p:nvSpPr>
          <p:cNvPr id="29" name="25 Dikdörtgen"/>
          <p:cNvSpPr/>
          <p:nvPr/>
        </p:nvSpPr>
        <p:spPr>
          <a:xfrm>
            <a:off x="1722410" y="5918200"/>
            <a:ext cx="2608290" cy="5461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tr-TR" sz="2000" dirty="0">
                <a:cs typeface="Arial" panose="020B0604020202020204" pitchFamily="34" charset="0"/>
              </a:rPr>
              <a:t>C=(A+B)2</a:t>
            </a:r>
          </a:p>
        </p:txBody>
      </p:sp>
      <p:cxnSp>
        <p:nvCxnSpPr>
          <p:cNvPr id="30" name="26 Düz Ok Bağlayıcısı"/>
          <p:cNvCxnSpPr/>
          <p:nvPr/>
        </p:nvCxnSpPr>
        <p:spPr>
          <a:xfrm rot="5400000" flipH="1" flipV="1">
            <a:off x="3905252" y="4451353"/>
            <a:ext cx="2095499" cy="1015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25 Dikdörtgen"/>
          <p:cNvSpPr/>
          <p:nvPr/>
        </p:nvSpPr>
        <p:spPr>
          <a:xfrm>
            <a:off x="1773210" y="3187700"/>
            <a:ext cx="2646390" cy="57150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tr-TR" sz="2000" dirty="0">
                <a:cs typeface="Arial" panose="020B0604020202020204" pitchFamily="34" charset="0"/>
              </a:rPr>
              <a:t>Birinci not= A</a:t>
            </a:r>
          </a:p>
        </p:txBody>
      </p:sp>
      <p:sp>
        <p:nvSpPr>
          <p:cNvPr id="32" name="25 Dikdörtgen"/>
          <p:cNvSpPr/>
          <p:nvPr/>
        </p:nvSpPr>
        <p:spPr>
          <a:xfrm>
            <a:off x="1739872" y="5067300"/>
            <a:ext cx="2590828" cy="5461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tr-TR" sz="2000" dirty="0">
                <a:cs typeface="Arial" panose="020B0604020202020204" pitchFamily="34" charset="0"/>
              </a:rPr>
              <a:t>İkinci not = B</a:t>
            </a:r>
          </a:p>
        </p:txBody>
      </p:sp>
      <p:cxnSp>
        <p:nvCxnSpPr>
          <p:cNvPr id="33" name="88 Düz Ok Bağlayıcısı"/>
          <p:cNvCxnSpPr>
            <a:stCxn id="31" idx="2"/>
            <a:endCxn id="25" idx="0"/>
          </p:cNvCxnSpPr>
          <p:nvPr/>
        </p:nvCxnSpPr>
        <p:spPr>
          <a:xfrm rot="16200000" flipH="1">
            <a:off x="2942417" y="3913189"/>
            <a:ext cx="330200" cy="222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88 Düz Ok Bağlayıcısı"/>
          <p:cNvCxnSpPr>
            <a:stCxn id="32" idx="2"/>
            <a:endCxn id="29" idx="0"/>
          </p:cNvCxnSpPr>
          <p:nvPr/>
        </p:nvCxnSpPr>
        <p:spPr>
          <a:xfrm rot="5400000">
            <a:off x="2878521" y="5761435"/>
            <a:ext cx="304800" cy="8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Akış Çizelgesi: Karar 4"/>
          <p:cNvSpPr/>
          <p:nvPr/>
        </p:nvSpPr>
        <p:spPr>
          <a:xfrm>
            <a:off x="5003800" y="2400300"/>
            <a:ext cx="2222500" cy="19558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dirty="0">
                <a:cs typeface="Arial" panose="020B0604020202020204" pitchFamily="34" charset="0"/>
              </a:rPr>
              <a:t>C&gt;70  </a:t>
            </a:r>
            <a:br>
              <a:rPr lang="tr-TR" sz="2000" dirty="0">
                <a:cs typeface="Arial" panose="020B0604020202020204" pitchFamily="34" charset="0"/>
              </a:rPr>
            </a:br>
            <a:r>
              <a:rPr lang="tr-TR" sz="2000" dirty="0">
                <a:cs typeface="Arial" panose="020B0604020202020204" pitchFamily="34" charset="0"/>
              </a:rPr>
              <a:t>ise</a:t>
            </a:r>
          </a:p>
        </p:txBody>
      </p:sp>
      <p:cxnSp>
        <p:nvCxnSpPr>
          <p:cNvPr id="36" name="26 Düz Ok Bağlayıcısı"/>
          <p:cNvCxnSpPr>
            <a:stCxn id="35" idx="3"/>
            <a:endCxn id="28" idx="5"/>
          </p:cNvCxnSpPr>
          <p:nvPr/>
        </p:nvCxnSpPr>
        <p:spPr>
          <a:xfrm flipV="1">
            <a:off x="7226300" y="3194844"/>
            <a:ext cx="661799" cy="183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27 Paralelkenar"/>
          <p:cNvSpPr/>
          <p:nvPr/>
        </p:nvSpPr>
        <p:spPr>
          <a:xfrm>
            <a:off x="7421570" y="4587886"/>
            <a:ext cx="2738430" cy="796914"/>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tr-TR" sz="2000" dirty="0">
                <a:cs typeface="Arial" panose="020B0604020202020204" pitchFamily="34" charset="0"/>
              </a:rPr>
              <a:t>“NOTUN KÖTÜ”</a:t>
            </a:r>
          </a:p>
        </p:txBody>
      </p:sp>
      <p:cxnSp>
        <p:nvCxnSpPr>
          <p:cNvPr id="38" name="26 Düz Ok Bağlayıcısı"/>
          <p:cNvCxnSpPr>
            <a:stCxn id="35" idx="2"/>
            <a:endCxn id="37" idx="5"/>
          </p:cNvCxnSpPr>
          <p:nvPr/>
        </p:nvCxnSpPr>
        <p:spPr>
          <a:xfrm rot="16200000" flipH="1">
            <a:off x="6502996" y="3968154"/>
            <a:ext cx="630243" cy="1406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İçerik Yer Tutucusu 2"/>
          <p:cNvSpPr txBox="1">
            <a:spLocks/>
          </p:cNvSpPr>
          <p:nvPr/>
        </p:nvSpPr>
        <p:spPr>
          <a:xfrm>
            <a:off x="6596066" y="3983044"/>
            <a:ext cx="1430334" cy="576256"/>
          </a:xfrm>
          <a:prstGeom prst="rect">
            <a:avLst/>
          </a:prstGeom>
        </p:spPr>
        <p:txBody>
          <a:bodyPr/>
          <a:lstStyle/>
          <a:p>
            <a:pPr marL="228600" marR="0" lvl="0" indent="-228600" algn="ctr" defTabSz="914400" rtl="0" eaLnBrk="1" fontAlgn="auto" latinLnBrk="0" hangingPunct="1">
              <a:lnSpc>
                <a:spcPct val="120000"/>
              </a:lnSpc>
              <a:spcBef>
                <a:spcPts val="1000"/>
              </a:spcBef>
              <a:spcAft>
                <a:spcPts val="0"/>
              </a:spcAft>
              <a:buClr>
                <a:schemeClr val="accent1"/>
              </a:buClr>
              <a:buSzPct val="110000"/>
              <a:tabLst/>
              <a:defRPr/>
            </a:pPr>
            <a:r>
              <a:rPr kumimoji="0" lang="tr-TR" sz="2000" b="0" i="0" u="none" strike="noStrike" kern="1200" cap="none" spc="0" normalizeH="0" baseline="0" noProof="0" dirty="0">
                <a:ln>
                  <a:noFill/>
                </a:ln>
                <a:solidFill>
                  <a:schemeClr val="tx1"/>
                </a:solidFill>
                <a:effectLst/>
                <a:uLnTx/>
                <a:uFillTx/>
                <a:ea typeface="+mn-ea"/>
                <a:cs typeface="Arial" panose="020B0604020202020204" pitchFamily="34" charset="0"/>
              </a:rPr>
              <a:t>hayır</a:t>
            </a:r>
          </a:p>
        </p:txBody>
      </p:sp>
      <p:sp>
        <p:nvSpPr>
          <p:cNvPr id="40" name="İçerik Yer Tutucusu 2"/>
          <p:cNvSpPr txBox="1">
            <a:spLocks/>
          </p:cNvSpPr>
          <p:nvPr/>
        </p:nvSpPr>
        <p:spPr>
          <a:xfrm>
            <a:off x="455308" y="286073"/>
            <a:ext cx="11330292" cy="641027"/>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228600" marR="0" lvl="0" indent="-228600" algn="ctr" defTabSz="914400" rtl="0" eaLnBrk="1" fontAlgn="auto" latinLnBrk="0" hangingPunct="1">
              <a:lnSpc>
                <a:spcPct val="120000"/>
              </a:lnSpc>
              <a:spcBef>
                <a:spcPts val="1000"/>
              </a:spcBef>
              <a:spcAft>
                <a:spcPts val="0"/>
              </a:spcAft>
              <a:buClr>
                <a:schemeClr val="accent1"/>
              </a:buClr>
              <a:buSzPct val="110000"/>
              <a:buFont typeface="Wingdings" panose="05000000000000000000" pitchFamily="2" charset="2"/>
              <a:buChar char="§"/>
              <a:tabLst/>
              <a:defRPr/>
            </a:pPr>
            <a:r>
              <a:rPr lang="tr-TR" sz="3500" dirty="0">
                <a:solidFill>
                  <a:schemeClr val="tx1"/>
                </a:solidFill>
                <a:cs typeface="Arial" panose="020B0604020202020204" pitchFamily="34" charset="0"/>
              </a:rPr>
              <a:t>A</a:t>
            </a:r>
            <a:r>
              <a:rPr kumimoji="0" lang="tr-TR" sz="3500" b="0" i="0" u="none" strike="noStrike" kern="1200" cap="none" spc="0" normalizeH="0" baseline="0" noProof="0" dirty="0" err="1">
                <a:ln>
                  <a:noFill/>
                </a:ln>
                <a:solidFill>
                  <a:schemeClr val="tx1"/>
                </a:solidFill>
                <a:effectLst/>
                <a:uLnTx/>
                <a:uFillTx/>
                <a:ea typeface="+mn-ea"/>
                <a:cs typeface="Arial" panose="020B0604020202020204" pitchFamily="34" charset="0"/>
              </a:rPr>
              <a:t>lgoritmayı</a:t>
            </a:r>
            <a:r>
              <a:rPr kumimoji="0" lang="tr-TR" sz="3500" b="0" i="0" u="none" strike="noStrike" kern="1200" cap="none" spc="0" normalizeH="0" baseline="0" noProof="0" dirty="0">
                <a:ln>
                  <a:noFill/>
                </a:ln>
                <a:solidFill>
                  <a:schemeClr val="tx1"/>
                </a:solidFill>
                <a:effectLst/>
                <a:uLnTx/>
                <a:uFillTx/>
                <a:ea typeface="+mn-ea"/>
                <a:cs typeface="Arial" panose="020B0604020202020204" pitchFamily="34" charset="0"/>
              </a:rPr>
              <a:t> akış şemasına çevirelim</a:t>
            </a:r>
          </a:p>
        </p:txBody>
      </p:sp>
      <p:cxnSp>
        <p:nvCxnSpPr>
          <p:cNvPr id="51" name="26 Düz Ok Bağlayıcısı"/>
          <p:cNvCxnSpPr/>
          <p:nvPr/>
        </p:nvCxnSpPr>
        <p:spPr>
          <a:xfrm>
            <a:off x="10538205" y="3206057"/>
            <a:ext cx="828295" cy="3880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26 Düz Ok Bağlayıcısı"/>
          <p:cNvCxnSpPr>
            <a:stCxn id="37" idx="2"/>
          </p:cNvCxnSpPr>
          <p:nvPr/>
        </p:nvCxnSpPr>
        <p:spPr>
          <a:xfrm flipV="1">
            <a:off x="10060386" y="4521201"/>
            <a:ext cx="1217214" cy="465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bg/>
                                          </p:spTgt>
                                        </p:tgtEl>
                                        <p:attrNameLst>
                                          <p:attrName>style.visibility</p:attrName>
                                        </p:attrNameLst>
                                      </p:cBhvr>
                                      <p:to>
                                        <p:strVal val="visible"/>
                                      </p:to>
                                    </p:set>
                                    <p:anim calcmode="lin" valueType="num">
                                      <p:cBhvr additive="base">
                                        <p:cTn id="7" dur="500" fill="hold"/>
                                        <p:tgtEl>
                                          <p:spTgt spid="40">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0">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 calcmode="lin" valueType="num">
                                      <p:cBhvr additive="base">
                                        <p:cTn id="12"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spc="-5" dirty="0">
                <a:latin typeface="Book Antiqua"/>
                <a:cs typeface="Book Antiqua"/>
              </a:rPr>
              <a:t>Fikrî</a:t>
            </a:r>
            <a:r>
              <a:rPr lang="tr-TR" b="1" spc="-20" dirty="0">
                <a:latin typeface="Book Antiqua"/>
                <a:cs typeface="Book Antiqua"/>
              </a:rPr>
              <a:t> </a:t>
            </a:r>
            <a:r>
              <a:rPr lang="tr-TR" b="1" dirty="0">
                <a:latin typeface="Book Antiqua"/>
                <a:cs typeface="Book Antiqua"/>
              </a:rPr>
              <a:t>Mülkiyet</a:t>
            </a:r>
            <a:endParaRPr lang="tr-TR" dirty="0"/>
          </a:p>
        </p:txBody>
      </p:sp>
      <p:sp>
        <p:nvSpPr>
          <p:cNvPr id="3" name="2 İçerik Yer Tutucusu"/>
          <p:cNvSpPr>
            <a:spLocks noGrp="1"/>
          </p:cNvSpPr>
          <p:nvPr>
            <p:ph idx="1"/>
          </p:nvPr>
        </p:nvSpPr>
        <p:spPr>
          <a:xfrm>
            <a:off x="5118447" y="803186"/>
            <a:ext cx="5041553" cy="5248622"/>
          </a:xfrm>
        </p:spPr>
        <p:txBody>
          <a:bodyPr/>
          <a:lstStyle/>
          <a:p>
            <a:r>
              <a:rPr lang="tr-TR" dirty="0"/>
              <a:t>Kişinin kendi zihni tarafından ürettiği her türlü ürün olarak tanımlanmaktadır.</a:t>
            </a:r>
          </a:p>
          <a:p>
            <a:pPr lvl="1"/>
            <a:r>
              <a:rPr lang="tr-TR" dirty="0"/>
              <a:t>Telif Hakkı</a:t>
            </a:r>
          </a:p>
          <a:p>
            <a:pPr lvl="2"/>
            <a:r>
              <a:rPr lang="tr-TR" dirty="0"/>
              <a:t>Üretilen fikri eserin satma, sergileme gibi hakları</a:t>
            </a:r>
          </a:p>
          <a:p>
            <a:pPr lvl="1"/>
            <a:r>
              <a:rPr lang="tr-TR" dirty="0" err="1"/>
              <a:t>Creative</a:t>
            </a:r>
            <a:r>
              <a:rPr lang="tr-TR" dirty="0"/>
              <a:t> </a:t>
            </a:r>
            <a:r>
              <a:rPr lang="tr-TR" dirty="0" err="1"/>
              <a:t>Commons</a:t>
            </a:r>
            <a:r>
              <a:rPr lang="tr-TR" dirty="0"/>
              <a:t> (CC)</a:t>
            </a:r>
          </a:p>
          <a:p>
            <a:pPr lvl="2"/>
            <a:r>
              <a:rPr lang="tr-TR" dirty="0"/>
              <a:t>Eser sahibinin haklarını koruyarak eserin paylaşımının sağlanması</a:t>
            </a:r>
          </a:p>
          <a:p>
            <a:pPr lvl="1"/>
            <a:r>
              <a:rPr lang="tr-TR" dirty="0"/>
              <a:t>Özgür yazılımlar-Ticari yazılımlar</a:t>
            </a:r>
          </a:p>
          <a:p>
            <a:pPr lvl="2"/>
            <a:r>
              <a:rPr lang="tr-TR" dirty="0"/>
              <a:t>General </a:t>
            </a:r>
            <a:r>
              <a:rPr lang="tr-TR" dirty="0" err="1"/>
              <a:t>Public</a:t>
            </a:r>
            <a:r>
              <a:rPr lang="tr-TR" dirty="0"/>
              <a:t> </a:t>
            </a:r>
            <a:r>
              <a:rPr lang="tr-TR" dirty="0" err="1"/>
              <a:t>Licence</a:t>
            </a:r>
            <a:r>
              <a:rPr lang="tr-TR" dirty="0"/>
              <a:t> - Genel Kamu Lisansı GPL</a:t>
            </a:r>
          </a:p>
          <a:p>
            <a:pPr lvl="2"/>
            <a:r>
              <a:rPr lang="tr-TR" dirty="0"/>
              <a:t>Windows vs. Linux</a:t>
            </a:r>
          </a:p>
        </p:txBody>
      </p:sp>
      <p:pic>
        <p:nvPicPr>
          <p:cNvPr id="4" name="Picture 2" descr="Ä°lgili resim"/>
          <p:cNvPicPr>
            <a:picLocks noChangeAspect="1" noChangeArrowheads="1"/>
          </p:cNvPicPr>
          <p:nvPr/>
        </p:nvPicPr>
        <p:blipFill>
          <a:blip r:embed="rId2"/>
          <a:srcRect/>
          <a:stretch>
            <a:fillRect/>
          </a:stretch>
        </p:blipFill>
        <p:spPr bwMode="auto">
          <a:xfrm>
            <a:off x="9902931" y="152400"/>
            <a:ext cx="2289069" cy="209922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spc="-5" dirty="0">
                <a:latin typeface="Book Antiqua"/>
                <a:cs typeface="Book Antiqua"/>
              </a:rPr>
              <a:t>Erişim (Bilgiye Erişim)</a:t>
            </a:r>
            <a:endParaRPr lang="tr-TR" dirty="0"/>
          </a:p>
        </p:txBody>
      </p:sp>
      <p:sp>
        <p:nvSpPr>
          <p:cNvPr id="3" name="2 İçerik Yer Tutucusu"/>
          <p:cNvSpPr>
            <a:spLocks noGrp="1"/>
          </p:cNvSpPr>
          <p:nvPr>
            <p:ph idx="1"/>
          </p:nvPr>
        </p:nvSpPr>
        <p:spPr/>
        <p:txBody>
          <a:bodyPr/>
          <a:lstStyle/>
          <a:p>
            <a:r>
              <a:rPr lang="tr-TR" dirty="0"/>
              <a:t>Bilgiye erişebilecek düzeyde bilişim  bilgisi,</a:t>
            </a:r>
          </a:p>
          <a:p>
            <a:r>
              <a:rPr lang="tr-TR" dirty="0"/>
              <a:t>Bilginin yararlılığını test edecek düzeyde  bilgi okuryazarlığı,</a:t>
            </a:r>
          </a:p>
          <a:p>
            <a:r>
              <a:rPr lang="tr-TR" dirty="0"/>
              <a:t>Bilgiye erişmenin varsa maddi karşılığı  olan ekonomik güç.</a:t>
            </a:r>
          </a:p>
        </p:txBody>
      </p:sp>
      <p:pic>
        <p:nvPicPr>
          <p:cNvPr id="4" name="3 Resim" descr="publicdomainq-user.png"/>
          <p:cNvPicPr>
            <a:picLocks noChangeAspect="1"/>
          </p:cNvPicPr>
          <p:nvPr/>
        </p:nvPicPr>
        <p:blipFill>
          <a:blip r:embed="rId2"/>
          <a:stretch>
            <a:fillRect/>
          </a:stretch>
        </p:blipFill>
        <p:spPr>
          <a:xfrm>
            <a:off x="1861103" y="3926193"/>
            <a:ext cx="3290017" cy="29318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latin typeface="Book Antiqua"/>
                <a:cs typeface="Book Antiqua"/>
              </a:rPr>
              <a:t>Gizlilik</a:t>
            </a:r>
            <a:endParaRPr lang="tr-TR" dirty="0"/>
          </a:p>
        </p:txBody>
      </p:sp>
      <p:sp>
        <p:nvSpPr>
          <p:cNvPr id="3" name="2 İçerik Yer Tutucusu"/>
          <p:cNvSpPr>
            <a:spLocks noGrp="1"/>
          </p:cNvSpPr>
          <p:nvPr>
            <p:ph idx="1"/>
          </p:nvPr>
        </p:nvSpPr>
        <p:spPr/>
        <p:txBody>
          <a:bodyPr/>
          <a:lstStyle/>
          <a:p>
            <a:r>
              <a:rPr lang="tr-TR" dirty="0"/>
              <a:t>Gizlilik kavramı kişiye ait her turlu bilgiyi (ki bu bilgi sadece ad ve soyadı değil, kişinin duygu, düşünce, siyasi  eğilim, dini inancı, planı ve korku gibi bilgilerini de içerir)  saklama becerisidir.</a:t>
            </a:r>
          </a:p>
          <a:p>
            <a:r>
              <a:rPr lang="tr-TR" dirty="0"/>
              <a:t>Arama motorlarında ardımızda bıraktığımız «ekmek  kırıntıları».</a:t>
            </a:r>
          </a:p>
          <a:p>
            <a:r>
              <a:rPr lang="tr-TR" dirty="0"/>
              <a:t>Arama motorlarındaki reklamlar</a:t>
            </a:r>
          </a:p>
          <a:p>
            <a:r>
              <a:rPr lang="tr-TR" dirty="0"/>
              <a:t>Hastane, banka gibi kurumlardaki bilgilerimiz</a:t>
            </a:r>
          </a:p>
          <a:p>
            <a:endParaRPr lang="tr-TR" dirty="0"/>
          </a:p>
        </p:txBody>
      </p:sp>
      <p:pic>
        <p:nvPicPr>
          <p:cNvPr id="5" name="4 Resim" descr="asdasda.png"/>
          <p:cNvPicPr>
            <a:picLocks noChangeAspect="1"/>
          </p:cNvPicPr>
          <p:nvPr/>
        </p:nvPicPr>
        <p:blipFill>
          <a:blip r:embed="rId2"/>
          <a:stretch>
            <a:fillRect/>
          </a:stretch>
        </p:blipFill>
        <p:spPr>
          <a:xfrm>
            <a:off x="8501185" y="4110321"/>
            <a:ext cx="3568895" cy="2747679"/>
          </a:xfrm>
          <a:prstGeom prst="rect">
            <a:avLst/>
          </a:prstGeom>
        </p:spPr>
      </p:pic>
    </p:spTree>
  </p:cSld>
  <p:clrMapOvr>
    <a:masterClrMapping/>
  </p:clrMapOvr>
</p:sld>
</file>

<file path=ppt/theme/theme1.xml><?xml version="1.0" encoding="utf-8"?>
<a:theme xmlns:a="http://schemas.openxmlformats.org/drawingml/2006/main" name="Atlas">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Atlas</Template>
  <TotalTime>470</TotalTime>
  <Words>2856</Words>
  <Application>Microsoft Office PowerPoint</Application>
  <PresentationFormat>Geniş ekran</PresentationFormat>
  <Paragraphs>352</Paragraphs>
  <Slides>63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63</vt:i4>
      </vt:variant>
    </vt:vector>
  </HeadingPairs>
  <TitlesOfParts>
    <vt:vector size="70" baseType="lpstr">
      <vt:lpstr>Arial</vt:lpstr>
      <vt:lpstr>Book Antiqua</vt:lpstr>
      <vt:lpstr>Calibri</vt:lpstr>
      <vt:lpstr>Calibri Light</vt:lpstr>
      <vt:lpstr>Rockwell</vt:lpstr>
      <vt:lpstr>Wingdings</vt:lpstr>
      <vt:lpstr>Atlas</vt:lpstr>
      <vt:lpstr>ETİK DEĞERLER</vt:lpstr>
      <vt:lpstr>Kazanımlar</vt:lpstr>
      <vt:lpstr>Etik</vt:lpstr>
      <vt:lpstr>Etik</vt:lpstr>
      <vt:lpstr>Bilişim Teknolojileri Ve Etik   </vt:lpstr>
      <vt:lpstr>Bilişim Teknolojileri Ve Etik</vt:lpstr>
      <vt:lpstr>Fikrî Mülkiyet</vt:lpstr>
      <vt:lpstr>Erişim (Bilgiye Erişim)</vt:lpstr>
      <vt:lpstr>Gizlilik</vt:lpstr>
      <vt:lpstr>Doğruluk</vt:lpstr>
      <vt:lpstr>Doğruluk</vt:lpstr>
      <vt:lpstr>Doğruluk</vt:lpstr>
      <vt:lpstr>Etkili B.T. Kullanımı için 10 kural</vt:lpstr>
      <vt:lpstr>İnternet ve etik kurallar</vt:lpstr>
      <vt:lpstr>İnternet ve etik kurallar</vt:lpstr>
      <vt:lpstr>Siber zorbalık</vt:lpstr>
      <vt:lpstr>BİLGİ GÜVENLİĞİ</vt:lpstr>
      <vt:lpstr>Kazanımlar</vt:lpstr>
      <vt:lpstr>Bilgi Güvenliği</vt:lpstr>
      <vt:lpstr>Bilgi Güv.  Üç Öğesi</vt:lpstr>
      <vt:lpstr>Tehditler</vt:lpstr>
      <vt:lpstr>Siber uzay</vt:lpstr>
      <vt:lpstr>Siber uzay</vt:lpstr>
      <vt:lpstr>Parola Yönetimi</vt:lpstr>
      <vt:lpstr>Parola Çalınması</vt:lpstr>
      <vt:lpstr>Güçlü Parola</vt:lpstr>
      <vt:lpstr>Parola Güvenliği</vt:lpstr>
      <vt:lpstr>PC ve Ağ Güvenliği</vt:lpstr>
      <vt:lpstr>VİRÜSLER</vt:lpstr>
      <vt:lpstr>Zararlı Yazılımlar</vt:lpstr>
      <vt:lpstr>Virüslere Karşı Önlem Alma</vt:lpstr>
      <vt:lpstr>Virüslere Karşı Önlem Alma</vt:lpstr>
      <vt:lpstr>E-TİCARET GÜVENLİĞİ</vt:lpstr>
      <vt:lpstr>www.ihbarweb.org.tr</vt:lpstr>
      <vt:lpstr>PROBLEM ÇÖZME ve  ALGORİTMALAR</vt:lpstr>
      <vt:lpstr>Problem Nedir?</vt:lpstr>
      <vt:lpstr>Bilgi işlemsel düşünme</vt:lpstr>
      <vt:lpstr>Programlama Nedir ?</vt:lpstr>
      <vt:lpstr>Programlama Nedir ?</vt:lpstr>
      <vt:lpstr>Programlama Bileşenleri</vt:lpstr>
      <vt:lpstr>Program Yazılım Nedir ?</vt:lpstr>
      <vt:lpstr>Hata Ayıklama Nedir?</vt:lpstr>
      <vt:lpstr>Sınırlılıklar ve Koşullar</vt:lpstr>
      <vt:lpstr>Tilki, Kaz ve Mısır Çuvalı</vt:lpstr>
      <vt:lpstr>Bilgisayarlar nasıl problem çözer?</vt:lpstr>
      <vt:lpstr>Kodlamadan Önce</vt:lpstr>
      <vt:lpstr>Algoritma</vt:lpstr>
      <vt:lpstr>Arabayı Çalıştırma</vt:lpstr>
      <vt:lpstr>Akış Şeması</vt:lpstr>
      <vt:lpstr>Akış Şeması</vt:lpstr>
      <vt:lpstr>Elips</vt:lpstr>
      <vt:lpstr>Paralel Kenar</vt:lpstr>
      <vt:lpstr>Dikdörtgen</vt:lpstr>
      <vt:lpstr>Eşkenar Dörtgen</vt:lpstr>
      <vt:lpstr>Çıkış Şeması</vt:lpstr>
      <vt:lpstr>Yön Okları</vt:lpstr>
      <vt:lpstr>Algoritma</vt:lpstr>
      <vt:lpstr>PowerPoint Sunusu</vt:lpstr>
      <vt:lpstr>Algoritma</vt:lpstr>
      <vt:lpstr>PowerPoint Sunusu</vt:lpstr>
      <vt:lpstr>Uygulama</vt:lpstr>
      <vt:lpstr>Algoritma</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Bilal</dc:creator>
  <cp:lastModifiedBy>Bilal Aydemir</cp:lastModifiedBy>
  <cp:revision>58</cp:revision>
  <dcterms:created xsi:type="dcterms:W3CDTF">2017-04-12T06:43:19Z</dcterms:created>
  <dcterms:modified xsi:type="dcterms:W3CDTF">2020-06-10T06:09:56Z</dcterms:modified>
</cp:coreProperties>
</file>