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90" r:id="rId3"/>
    <p:sldId id="292" r:id="rId4"/>
    <p:sldId id="291" r:id="rId5"/>
    <p:sldId id="293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5407" autoAdjust="0"/>
  </p:normalViewPr>
  <p:slideViewPr>
    <p:cSldViewPr snapToGrid="0">
      <p:cViewPr varScale="1">
        <p:scale>
          <a:sx n="90" d="100"/>
          <a:sy n="90" d="100"/>
        </p:scale>
        <p:origin x="1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21D67-44B3-42A2-84CF-307B98ED3BB5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E101-CA8F-47DC-BE7F-B3AE3B22CE5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86" y="1951932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Book Antiqua" pitchFamily="18" charset="0"/>
              </a:rPr>
              <a:t>PYTHON</a:t>
            </a:r>
            <a:br>
              <a:rPr lang="tr-TR" sz="4000" dirty="0">
                <a:latin typeface="Book Antiqua" pitchFamily="18" charset="0"/>
              </a:rPr>
            </a:br>
            <a:r>
              <a:rPr lang="tr-TR" sz="4000" dirty="0">
                <a:latin typeface="Book Antiqua" pitchFamily="18" charset="0"/>
              </a:rPr>
              <a:t>PROGRAMLAMA DİLİ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3333" y="3848602"/>
            <a:ext cx="8673427" cy="1322587"/>
          </a:xfrm>
        </p:spPr>
        <p:txBody>
          <a:bodyPr/>
          <a:lstStyle/>
          <a:p>
            <a:r>
              <a:rPr lang="tr-TR" dirty="0">
                <a:latin typeface="Book Antiqua" pitchFamily="18" charset="0"/>
              </a:rPr>
              <a:t>BİLGİSAYAR BİLİMİ DERSİ – Kur 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 txBox="1">
            <a:spLocks/>
          </p:cNvSpPr>
          <p:nvPr/>
        </p:nvSpPr>
        <p:spPr>
          <a:xfrm>
            <a:off x="1652144" y="4235780"/>
            <a:ext cx="8673427" cy="1322587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tr-T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Bilâl</a:t>
            </a:r>
            <a: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 AYDEMİR</a:t>
            </a:r>
            <a:b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Bilişim</a:t>
            </a:r>
            <a:r>
              <a:rPr kumimoji="0" lang="tr-TR" sz="1300" b="0" i="0" u="none" strike="noStrike" kern="1200" cap="none" spc="0" normalizeH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 Tek. </a:t>
            </a:r>
            <a:r>
              <a:rPr kumimoji="0" lang="tr-TR" sz="1300" b="0" i="0" u="none" strike="noStrike" kern="1200" cap="none" spc="0" normalizeH="0" noProof="0" dirty="0" err="1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Öğrt</a:t>
            </a:r>
            <a:r>
              <a:rPr kumimoji="0" lang="tr-TR" sz="1300" b="0" i="0" u="none" strike="noStrike" kern="1200" cap="none" spc="0" normalizeH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.</a:t>
            </a:r>
            <a:endParaRPr kumimoji="0" lang="tr-TR" sz="1300" b="0" i="0" u="none" strike="noStrike" kern="1200" cap="none" spc="0" normalizeH="0" baseline="0" noProof="0" dirty="0">
              <a:ln>
                <a:noFill/>
              </a:ln>
              <a:solidFill>
                <a:srgbClr val="FFFEFF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6" name="5 Resim" descr="logo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555" y="560174"/>
            <a:ext cx="1251864" cy="1318054"/>
          </a:xfrm>
          <a:prstGeom prst="rect">
            <a:avLst/>
          </a:prstGeom>
        </p:spPr>
      </p:pic>
      <p:pic>
        <p:nvPicPr>
          <p:cNvPr id="3074" name="Picture 2" descr="computer security png ile ilgili gÃ¶rsel sonucu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76200" y="1147762"/>
            <a:ext cx="4275138" cy="4275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15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280085"/>
            <a:ext cx="3415953" cy="632666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r-TR" sz="2400" dirty="0" err="1"/>
              <a:t>print</a:t>
            </a:r>
            <a:r>
              <a:rPr lang="tr-TR" sz="2400" dirty="0"/>
              <a:t>("HESAP MAKİNESİ PROGRAMI")</a:t>
            </a:r>
          </a:p>
          <a:p>
            <a:pPr>
              <a:buNone/>
            </a:pPr>
            <a:r>
              <a:rPr lang="tr-TR" sz="2400" dirty="0" err="1"/>
              <a:t>print</a:t>
            </a:r>
            <a:r>
              <a:rPr lang="tr-TR" sz="2400" dirty="0"/>
              <a:t>()</a:t>
            </a:r>
          </a:p>
          <a:p>
            <a:pPr>
              <a:buNone/>
            </a:pPr>
            <a:r>
              <a:rPr lang="tr-TR" sz="2400" dirty="0" err="1"/>
              <a:t>print</a:t>
            </a:r>
            <a:r>
              <a:rPr lang="tr-TR" sz="2400" dirty="0"/>
              <a:t>("TOPLAMA İŞLEMİ İÇİN 1'E BASIN\</a:t>
            </a:r>
            <a:r>
              <a:rPr lang="tr-TR" sz="2400" dirty="0" err="1"/>
              <a:t>nÇIKARMA</a:t>
            </a:r>
            <a:r>
              <a:rPr lang="tr-TR" sz="2400" dirty="0"/>
              <a:t> İŞLEMİ İÇİN 2'E BASIN\</a:t>
            </a:r>
            <a:r>
              <a:rPr lang="tr-TR" sz="2400" dirty="0" err="1"/>
              <a:t>nÇARPMA</a:t>
            </a:r>
            <a:r>
              <a:rPr lang="tr-TR" sz="2400" dirty="0"/>
              <a:t> İŞLEMİ İÇİN 3'E BASIN\</a:t>
            </a:r>
            <a:r>
              <a:rPr lang="tr-TR" sz="2400" dirty="0" err="1"/>
              <a:t>nBÖLME</a:t>
            </a:r>
            <a:r>
              <a:rPr lang="tr-TR" sz="2400" dirty="0"/>
              <a:t> İŞLEMİ İÇİN 4'E BASIN\</a:t>
            </a:r>
            <a:r>
              <a:rPr lang="tr-TR" sz="2400" dirty="0" err="1"/>
              <a:t>nPROGRAMDAN</a:t>
            </a:r>
            <a:r>
              <a:rPr lang="tr-TR" sz="2400" dirty="0"/>
              <a:t> ÇIKMAK İÇİN 0'A BASIN\n")</a:t>
            </a:r>
          </a:p>
          <a:p>
            <a:pPr>
              <a:buNone/>
            </a:pPr>
            <a:r>
              <a:rPr lang="tr-TR" sz="2400" dirty="0" err="1"/>
              <a:t>while</a:t>
            </a:r>
            <a:r>
              <a:rPr lang="tr-TR" sz="2400" dirty="0"/>
              <a:t> </a:t>
            </a:r>
            <a:r>
              <a:rPr lang="tr-TR" sz="2400" dirty="0" err="1"/>
              <a:t>True</a:t>
            </a:r>
            <a:r>
              <a:rPr lang="tr-TR" sz="2400" dirty="0"/>
              <a:t>:</a:t>
            </a:r>
          </a:p>
          <a:p>
            <a:pPr>
              <a:buNone/>
            </a:pPr>
            <a:r>
              <a:rPr lang="tr-TR" sz="2400" dirty="0"/>
              <a:t>    secim=</a:t>
            </a:r>
            <a:r>
              <a:rPr lang="tr-TR" sz="2400" dirty="0" err="1"/>
              <a:t>input</a:t>
            </a:r>
            <a:r>
              <a:rPr lang="tr-TR" sz="2400" dirty="0"/>
              <a:t>("İşlem Seçiniz:")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if</a:t>
            </a:r>
            <a:r>
              <a:rPr lang="tr-TR" sz="2400" dirty="0"/>
              <a:t> secim=="1":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("TOPLAMA İŞLEMİ")</a:t>
            </a:r>
          </a:p>
          <a:p>
            <a:pPr>
              <a:buNone/>
            </a:pPr>
            <a:r>
              <a:rPr lang="tr-TR" sz="2400" dirty="0"/>
              <a:t>        x=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("1.sayıyı giriniz"))</a:t>
            </a:r>
          </a:p>
          <a:p>
            <a:pPr>
              <a:buNone/>
            </a:pPr>
            <a:r>
              <a:rPr lang="tr-TR" sz="2400" dirty="0"/>
              <a:t>        y=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("2.sayıyı giriniz"))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("Toplama İşlemi Sonucu:",x+y)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()</a:t>
            </a:r>
          </a:p>
          <a:p>
            <a:pPr>
              <a:buNone/>
            </a:pPr>
            <a:r>
              <a:rPr lang="tr-TR" sz="2400" dirty="0"/>
              <a:t>    elif secim=="2":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("ÇIKARMA İŞLEMİ")</a:t>
            </a:r>
          </a:p>
          <a:p>
            <a:pPr>
              <a:buNone/>
            </a:pPr>
            <a:r>
              <a:rPr lang="tr-TR" sz="2400" dirty="0"/>
              <a:t>        x=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("1.sayıyı giriniz"))</a:t>
            </a:r>
          </a:p>
          <a:p>
            <a:pPr>
              <a:buNone/>
            </a:pPr>
            <a:r>
              <a:rPr lang="tr-TR" sz="2400" dirty="0"/>
              <a:t>        y=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("1.sayıyı giriniz"))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("Çıkarma İşlemi Sonucu:",x-y)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()</a:t>
            </a: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8603052" y="803185"/>
            <a:ext cx="3415953" cy="580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elif secim=="3":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("ÇARPMA İŞLEMİ")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x=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("1.sayıyı giriniz"))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y=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("2.sayıyı giriniz"))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("Çarpma İşlemi Sonucu:",x*y)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elif secim=="4":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("BÖLME İŞLEMİ")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x=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("1.sayıyı giriniz"))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y=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("2.sayıyı giriniz"))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("Bölme İşlemi Sonucu:",x/y)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elif secim=="0":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("PROGRAM KAPATILIYOR......")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()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tr-TR" sz="2400" dirty="0"/>
              <a:t>        break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Bağlayıcı: Dirsek 10">
            <a:extLst>
              <a:ext uri="{FF2B5EF4-FFF2-40B4-BE49-F238E27FC236}">
                <a16:creationId xmlns:a16="http://schemas.microsoft.com/office/drawing/2014/main" id="{5A54E578-1002-491B-8330-3D0137BF447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639522" y="2447903"/>
            <a:ext cx="5114261" cy="2812800"/>
          </a:xfrm>
          <a:prstGeom prst="bentConnector3">
            <a:avLst>
              <a:gd name="adj1" fmla="val 7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«</a:t>
            </a:r>
            <a:r>
              <a:rPr lang="tr-TR" sz="3800" b="1" spc="-5" dirty="0" err="1">
                <a:latin typeface="Book Antiqua" pitchFamily="18" charset="0"/>
              </a:rPr>
              <a:t>For</a:t>
            </a:r>
            <a:r>
              <a:rPr lang="tr-TR" sz="3800" b="1" spc="-5" dirty="0">
                <a:latin typeface="Book Antiqua" pitchFamily="18" charset="0"/>
              </a:rPr>
              <a:t>» Döngüsü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dirty="0" err="1"/>
              <a:t>For</a:t>
            </a:r>
            <a:r>
              <a:rPr lang="tr-TR" sz="2400" dirty="0"/>
              <a:t> döngüleri belirli sayıda işlemlerin tekrarlanması için kullanılan döngülerdir. </a:t>
            </a:r>
            <a:r>
              <a:rPr lang="tr-TR" sz="2400" dirty="0" err="1"/>
              <a:t>For</a:t>
            </a:r>
            <a:r>
              <a:rPr lang="tr-TR" sz="2400" dirty="0"/>
              <a:t> döngüleri başlangıç ve bitiş değerleri arasında artım miktarına göre istenilen sayıda tekrar yapar.</a:t>
            </a:r>
          </a:p>
          <a:p>
            <a:r>
              <a:rPr lang="tr-TR" sz="2400" dirty="0"/>
              <a:t>Kullanım şekli:</a:t>
            </a:r>
          </a:p>
          <a:p>
            <a:r>
              <a:rPr lang="tr-TR" sz="2400" dirty="0" err="1">
                <a:solidFill>
                  <a:srgbClr val="FF0000"/>
                </a:solidFill>
              </a:rPr>
              <a:t>For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/>
              <a:t>degisken</a:t>
            </a:r>
            <a:r>
              <a:rPr lang="tr-TR" sz="2400" dirty="0"/>
              <a:t> </a:t>
            </a:r>
            <a:r>
              <a:rPr lang="tr-TR" sz="2400" dirty="0">
                <a:solidFill>
                  <a:srgbClr val="FF0000"/>
                </a:solidFill>
              </a:rPr>
              <a:t>in</a:t>
            </a:r>
            <a:r>
              <a:rPr lang="tr-TR" sz="2400" dirty="0"/>
              <a:t> </a:t>
            </a:r>
            <a:r>
              <a:rPr lang="tr-TR" sz="2400" dirty="0" err="1"/>
              <a:t>degeraraligi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423510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16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15467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tr-TR" sz="2400" dirty="0" err="1">
                <a:solidFill>
                  <a:srgbClr val="FF0000"/>
                </a:solidFill>
              </a:rPr>
              <a:t>sayi</a:t>
            </a:r>
            <a:r>
              <a:rPr lang="en-US" sz="2400" dirty="0">
                <a:solidFill>
                  <a:srgbClr val="FF0000"/>
                </a:solidFill>
              </a:rPr>
              <a:t> in range(1</a:t>
            </a:r>
            <a:r>
              <a:rPr lang="tr-TR" sz="24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):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print(</a:t>
            </a:r>
            <a:r>
              <a:rPr lang="tr-TR" sz="2400" dirty="0" err="1">
                <a:solidFill>
                  <a:srgbClr val="FF0000"/>
                </a:solidFill>
              </a:rPr>
              <a:t>sayi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B9777471-439E-4C79-AB49-78A4E1D38BE7}"/>
              </a:ext>
            </a:extLst>
          </p:cNvPr>
          <p:cNvSpPr txBox="1">
            <a:spLocks/>
          </p:cNvSpPr>
          <p:nvPr/>
        </p:nvSpPr>
        <p:spPr>
          <a:xfrm>
            <a:off x="5118447" y="2360687"/>
            <a:ext cx="6146453" cy="154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tr-TR" sz="2400" dirty="0"/>
              <a:t>Sayılarla işlem yapılacağında </a:t>
            </a:r>
            <a:r>
              <a:rPr lang="tr-TR" sz="2400" dirty="0" err="1"/>
              <a:t>range</a:t>
            </a:r>
            <a:r>
              <a:rPr lang="tr-TR" sz="2400" dirty="0"/>
              <a:t> kodu kullanılır ve parantez içinde başlangıç değeri belirtilmediği için aralık 0 ve 10 arası kabul edilir(10 dahil değildir) ve döngü 10 kez tekrar eder ve ekrana 0,1,3,4,5,6,7,8,9 sayıları yazdırılır.</a:t>
            </a:r>
          </a:p>
        </p:txBody>
      </p:sp>
      <p:sp>
        <p:nvSpPr>
          <p:cNvPr id="6" name="2 İçerik Yer Tutucusu">
            <a:extLst>
              <a:ext uri="{FF2B5EF4-FFF2-40B4-BE49-F238E27FC236}">
                <a16:creationId xmlns:a16="http://schemas.microsoft.com/office/drawing/2014/main" id="{5077ED9C-7815-463E-AC86-B012FF83F843}"/>
              </a:ext>
            </a:extLst>
          </p:cNvPr>
          <p:cNvSpPr txBox="1">
            <a:spLocks/>
          </p:cNvSpPr>
          <p:nvPr/>
        </p:nvSpPr>
        <p:spPr>
          <a:xfrm>
            <a:off x="5118446" y="3761234"/>
            <a:ext cx="6146453" cy="154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tr-TR" sz="2400" dirty="0" err="1">
                <a:solidFill>
                  <a:srgbClr val="FF0000"/>
                </a:solidFill>
              </a:rPr>
              <a:t>sayi</a:t>
            </a:r>
            <a:r>
              <a:rPr lang="en-US" sz="2400" dirty="0">
                <a:solidFill>
                  <a:srgbClr val="FF0000"/>
                </a:solidFill>
              </a:rPr>
              <a:t> in range(</a:t>
            </a:r>
            <a:r>
              <a:rPr lang="tr-TR" sz="2400" dirty="0">
                <a:solidFill>
                  <a:srgbClr val="FF0000"/>
                </a:solidFill>
              </a:rPr>
              <a:t>3,8</a:t>
            </a:r>
            <a:r>
              <a:rPr lang="en-US" sz="2400" dirty="0">
                <a:solidFill>
                  <a:srgbClr val="FF0000"/>
                </a:solidFill>
              </a:rPr>
              <a:t>):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print(</a:t>
            </a:r>
            <a:r>
              <a:rPr lang="tr-TR" sz="2400" dirty="0"/>
              <a:t>"</a:t>
            </a:r>
            <a:r>
              <a:rPr lang="tr-TR" sz="2400" dirty="0">
                <a:solidFill>
                  <a:srgbClr val="FF0000"/>
                </a:solidFill>
              </a:rPr>
              <a:t>Merhaba</a:t>
            </a:r>
            <a:r>
              <a:rPr lang="tr-TR" sz="2400" dirty="0"/>
              <a:t>"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7" name="2 İçerik Yer Tutucusu">
            <a:extLst>
              <a:ext uri="{FF2B5EF4-FFF2-40B4-BE49-F238E27FC236}">
                <a16:creationId xmlns:a16="http://schemas.microsoft.com/office/drawing/2014/main" id="{F1256A5A-0731-4E61-AB04-D798A9F6117D}"/>
              </a:ext>
            </a:extLst>
          </p:cNvPr>
          <p:cNvSpPr txBox="1">
            <a:spLocks/>
          </p:cNvSpPr>
          <p:nvPr/>
        </p:nvSpPr>
        <p:spPr>
          <a:xfrm>
            <a:off x="5118446" y="5108697"/>
            <a:ext cx="6146453" cy="154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tr-TR" sz="2400" dirty="0"/>
              <a:t>Burada ise </a:t>
            </a:r>
            <a:r>
              <a:rPr lang="tr-TR" sz="2400" dirty="0" err="1"/>
              <a:t>range</a:t>
            </a:r>
            <a:r>
              <a:rPr lang="tr-TR" sz="2400" dirty="0"/>
              <a:t> içinde başlangıç değeri 3 olduğu için aralık 3 ve 8 arası kabul edilir(8 dahil değildir) ve döngü 7 kez tekrar eder ve ekrana 7 kez Merhaba yazdırılır.</a:t>
            </a:r>
          </a:p>
        </p:txBody>
      </p:sp>
    </p:spTree>
    <p:extLst>
      <p:ext uri="{BB962C8B-B14F-4D97-AF65-F5344CB8AC3E}">
        <p14:creationId xmlns:p14="http://schemas.microsoft.com/office/powerpoint/2010/main" val="41896815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16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15467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kelime</a:t>
            </a:r>
            <a:r>
              <a:rPr lang="en-US" sz="2400" dirty="0">
                <a:solidFill>
                  <a:srgbClr val="FF0000"/>
                </a:solidFill>
              </a:rPr>
              <a:t>="MERHABA"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err="1">
                <a:solidFill>
                  <a:srgbClr val="FF0000"/>
                </a:solidFill>
              </a:rPr>
              <a:t>harf</a:t>
            </a:r>
            <a:r>
              <a:rPr lang="en-US" sz="2400" dirty="0">
                <a:solidFill>
                  <a:srgbClr val="FF0000"/>
                </a:solidFill>
              </a:rPr>
              <a:t> in </a:t>
            </a:r>
            <a:r>
              <a:rPr lang="en-US" sz="2400" dirty="0" err="1">
                <a:solidFill>
                  <a:srgbClr val="FF0000"/>
                </a:solidFill>
              </a:rPr>
              <a:t>kelime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print</a:t>
            </a:r>
            <a:r>
              <a:rPr lang="tr-TR" sz="2400" dirty="0">
                <a:solidFill>
                  <a:srgbClr val="FF0000"/>
                </a:solidFill>
              </a:rPr>
              <a:t>(harf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B9777471-439E-4C79-AB49-78A4E1D38BE7}"/>
              </a:ext>
            </a:extLst>
          </p:cNvPr>
          <p:cNvSpPr txBox="1">
            <a:spLocks/>
          </p:cNvSpPr>
          <p:nvPr/>
        </p:nvSpPr>
        <p:spPr>
          <a:xfrm>
            <a:off x="5118447" y="2360687"/>
            <a:ext cx="6146453" cy="154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dirty="0"/>
              <a:t>Harflerle işlem yapılacağında kelimenin atandığı değişken ismi </a:t>
            </a:r>
            <a:r>
              <a:rPr lang="tr-TR" sz="2400" dirty="0">
                <a:solidFill>
                  <a:srgbClr val="FF0000"/>
                </a:solidFill>
              </a:rPr>
              <a:t>in</a:t>
            </a:r>
            <a:r>
              <a:rPr lang="tr-TR" sz="2400" dirty="0"/>
              <a:t> komutundan sonra kullanılır. Kelimede yer alan harfler döngü sırasında her seferinde harf değişkenine atanır, yukarıdaki örnekte döngü 7 kez tekrar eder ve ekrana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tr-TR" sz="2400" dirty="0"/>
              <a:t> harfleri alt alta yazdırılır.</a:t>
            </a:r>
          </a:p>
        </p:txBody>
      </p:sp>
      <p:sp>
        <p:nvSpPr>
          <p:cNvPr id="6" name="2 İçerik Yer Tutucusu">
            <a:extLst>
              <a:ext uri="{FF2B5EF4-FFF2-40B4-BE49-F238E27FC236}">
                <a16:creationId xmlns:a16="http://schemas.microsoft.com/office/drawing/2014/main" id="{5077ED9C-7815-463E-AC86-B012FF83F843}"/>
              </a:ext>
            </a:extLst>
          </p:cNvPr>
          <p:cNvSpPr txBox="1">
            <a:spLocks/>
          </p:cNvSpPr>
          <p:nvPr/>
        </p:nvSpPr>
        <p:spPr>
          <a:xfrm>
            <a:off x="5118445" y="4032997"/>
            <a:ext cx="6146453" cy="154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kelime</a:t>
            </a:r>
            <a:r>
              <a:rPr lang="en-US" sz="2400" dirty="0">
                <a:solidFill>
                  <a:srgbClr val="FF0000"/>
                </a:solidFill>
              </a:rPr>
              <a:t>="</a:t>
            </a:r>
            <a:r>
              <a:rPr lang="tr-TR" sz="2400" dirty="0">
                <a:solidFill>
                  <a:srgbClr val="FF0000"/>
                </a:solidFill>
              </a:rPr>
              <a:t>ÖĞRENCİ</a:t>
            </a:r>
            <a:r>
              <a:rPr lang="en-US" sz="24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err="1">
                <a:solidFill>
                  <a:srgbClr val="FF0000"/>
                </a:solidFill>
              </a:rPr>
              <a:t>harf</a:t>
            </a:r>
            <a:r>
              <a:rPr lang="en-US" sz="2400" dirty="0">
                <a:solidFill>
                  <a:srgbClr val="FF0000"/>
                </a:solidFill>
              </a:rPr>
              <a:t> in </a:t>
            </a:r>
            <a:r>
              <a:rPr lang="en-US" sz="2400" dirty="0" err="1">
                <a:solidFill>
                  <a:srgbClr val="FF0000"/>
                </a:solidFill>
              </a:rPr>
              <a:t>kelime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print</a:t>
            </a:r>
            <a:r>
              <a:rPr lang="tr-TR" sz="2400" dirty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"</a:t>
            </a:r>
            <a:r>
              <a:rPr lang="tr-TR" sz="2400" dirty="0">
                <a:solidFill>
                  <a:srgbClr val="FF0000"/>
                </a:solidFill>
              </a:rPr>
              <a:t>OKUL</a:t>
            </a:r>
            <a:r>
              <a:rPr lang="en-US" sz="2400" dirty="0">
                <a:solidFill>
                  <a:srgbClr val="FF0000"/>
                </a:solidFill>
              </a:rPr>
              <a:t>")</a:t>
            </a:r>
          </a:p>
        </p:txBody>
      </p:sp>
      <p:sp>
        <p:nvSpPr>
          <p:cNvPr id="7" name="2 İçerik Yer Tutucusu">
            <a:extLst>
              <a:ext uri="{FF2B5EF4-FFF2-40B4-BE49-F238E27FC236}">
                <a16:creationId xmlns:a16="http://schemas.microsoft.com/office/drawing/2014/main" id="{F1256A5A-0731-4E61-AB04-D798A9F6117D}"/>
              </a:ext>
            </a:extLst>
          </p:cNvPr>
          <p:cNvSpPr txBox="1">
            <a:spLocks/>
          </p:cNvSpPr>
          <p:nvPr/>
        </p:nvSpPr>
        <p:spPr>
          <a:xfrm>
            <a:off x="5118446" y="5108697"/>
            <a:ext cx="6146453" cy="1546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None/>
            </a:pPr>
            <a:r>
              <a:rPr lang="tr-TR" sz="2400" dirty="0"/>
              <a:t>Bu örnekte ise ÖĞRENCİ içerisindeki karakter sayısı adedince döngü tekrar eder ve 7 kez ekrana OKUL kelimesi yazdırılır.</a:t>
            </a:r>
          </a:p>
        </p:txBody>
      </p:sp>
    </p:spTree>
    <p:extLst>
      <p:ext uri="{BB962C8B-B14F-4D97-AF65-F5344CB8AC3E}">
        <p14:creationId xmlns:p14="http://schemas.microsoft.com/office/powerpoint/2010/main" val="1629892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17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27749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toplam</a:t>
            </a:r>
            <a:r>
              <a:rPr lang="en-US" sz="2400" dirty="0">
                <a:solidFill>
                  <a:srgbClr val="FF0000"/>
                </a:solidFill>
              </a:rPr>
              <a:t>=0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err="1">
                <a:solidFill>
                  <a:srgbClr val="FF0000"/>
                </a:solidFill>
              </a:rPr>
              <a:t>islem</a:t>
            </a:r>
            <a:r>
              <a:rPr lang="en-US" sz="2400" dirty="0">
                <a:solidFill>
                  <a:srgbClr val="FF0000"/>
                </a:solidFill>
              </a:rPr>
              <a:t> in range(1,6):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print(</a:t>
            </a:r>
            <a:r>
              <a:rPr lang="en-US" sz="2400" dirty="0" err="1">
                <a:solidFill>
                  <a:srgbClr val="FF0000"/>
                </a:solidFill>
              </a:rPr>
              <a:t>islem</a:t>
            </a:r>
            <a:r>
              <a:rPr lang="en-US" sz="2400" dirty="0">
                <a:solidFill>
                  <a:srgbClr val="FF0000"/>
                </a:solidFill>
              </a:rPr>
              <a:t>,".</a:t>
            </a:r>
            <a:r>
              <a:rPr lang="en-US" sz="2400" dirty="0" err="1">
                <a:solidFill>
                  <a:srgbClr val="FF0000"/>
                </a:solidFill>
              </a:rPr>
              <a:t>sayıyı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giriniz</a:t>
            </a:r>
            <a:r>
              <a:rPr lang="en-US" sz="2400" dirty="0">
                <a:solidFill>
                  <a:srgbClr val="FF0000"/>
                </a:solidFill>
              </a:rPr>
              <a:t>")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sayi</a:t>
            </a:r>
            <a:r>
              <a:rPr lang="en-US" sz="2400" dirty="0">
                <a:solidFill>
                  <a:srgbClr val="FF0000"/>
                </a:solidFill>
              </a:rPr>
              <a:t>=int(input())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toplam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n-US" sz="2400" dirty="0" err="1">
                <a:solidFill>
                  <a:srgbClr val="FF0000"/>
                </a:solidFill>
              </a:rPr>
              <a:t>toplam+sayi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print("</a:t>
            </a:r>
            <a:r>
              <a:rPr lang="en-US" sz="2400" dirty="0" err="1">
                <a:solidFill>
                  <a:srgbClr val="FF0000"/>
                </a:solidFill>
              </a:rPr>
              <a:t>Toplam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Sonucu</a:t>
            </a:r>
            <a:r>
              <a:rPr lang="en-US" sz="2400" dirty="0">
                <a:solidFill>
                  <a:srgbClr val="FF0000"/>
                </a:solidFill>
              </a:rPr>
              <a:t>:",</a:t>
            </a:r>
            <a:r>
              <a:rPr lang="en-US" sz="2400" dirty="0" err="1">
                <a:solidFill>
                  <a:srgbClr val="FF0000"/>
                </a:solidFill>
              </a:rPr>
              <a:t>toplam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B9777471-439E-4C79-AB49-78A4E1D38BE7}"/>
              </a:ext>
            </a:extLst>
          </p:cNvPr>
          <p:cNvSpPr txBox="1">
            <a:spLocks/>
          </p:cNvSpPr>
          <p:nvPr/>
        </p:nvSpPr>
        <p:spPr>
          <a:xfrm>
            <a:off x="5118446" y="3695109"/>
            <a:ext cx="6146453" cy="2758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dirty="0"/>
              <a:t>Döngüde işlem 5 kez tekrar eder ve her sayı girişinin başına 1. sayıyı giriniz , 2.sayıyı giriniz ifadeleri 5e kadar gelir. Toplamı yazdırma işlemi döngünün dışında yapılarak tüm işlemler bittikten sonra toplama sonucu ekrana yazdırılır.</a:t>
            </a:r>
          </a:p>
        </p:txBody>
      </p:sp>
    </p:spTree>
    <p:extLst>
      <p:ext uri="{BB962C8B-B14F-4D97-AF65-F5344CB8AC3E}">
        <p14:creationId xmlns:p14="http://schemas.microsoft.com/office/powerpoint/2010/main" val="11179143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18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5"/>
            <a:ext cx="6146453" cy="400318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nottoplam</a:t>
            </a:r>
            <a:r>
              <a:rPr lang="en-US" sz="2400" dirty="0">
                <a:solidFill>
                  <a:srgbClr val="FF0000"/>
                </a:solidFill>
              </a:rPr>
              <a:t>=0</a:t>
            </a:r>
          </a:p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dsay</a:t>
            </a:r>
            <a:r>
              <a:rPr lang="en-US" sz="2400" dirty="0">
                <a:solidFill>
                  <a:srgbClr val="FF0000"/>
                </a:solidFill>
              </a:rPr>
              <a:t>=int(input("KAÇ ADET DERSİN ORTALAMASI HESAPLAMAK İSTİYORSUNUZ?"))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err="1">
                <a:solidFill>
                  <a:srgbClr val="FF0000"/>
                </a:solidFill>
              </a:rPr>
              <a:t>sira</a:t>
            </a:r>
            <a:r>
              <a:rPr lang="en-US" sz="2400" dirty="0">
                <a:solidFill>
                  <a:srgbClr val="FF0000"/>
                </a:solidFill>
              </a:rPr>
              <a:t> in range(1,dsay+1):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print(</a:t>
            </a:r>
            <a:r>
              <a:rPr lang="en-US" sz="2400" dirty="0" err="1">
                <a:solidFill>
                  <a:srgbClr val="FF0000"/>
                </a:solidFill>
              </a:rPr>
              <a:t>sira</a:t>
            </a:r>
            <a:r>
              <a:rPr lang="en-US" sz="2400" dirty="0">
                <a:solidFill>
                  <a:srgbClr val="FF0000"/>
                </a:solidFill>
              </a:rPr>
              <a:t>,".DERS NOTUNU GİRİNİZ")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dnot</a:t>
            </a:r>
            <a:r>
              <a:rPr lang="en-US" sz="2400" dirty="0">
                <a:solidFill>
                  <a:srgbClr val="FF0000"/>
                </a:solidFill>
              </a:rPr>
              <a:t>=int(input())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nottoplam</a:t>
            </a:r>
            <a:r>
              <a:rPr lang="en-US" sz="2400" dirty="0">
                <a:solidFill>
                  <a:srgbClr val="FF0000"/>
                </a:solidFill>
              </a:rPr>
              <a:t>+=</a:t>
            </a:r>
            <a:r>
              <a:rPr lang="en-US" sz="2400" dirty="0" err="1">
                <a:solidFill>
                  <a:srgbClr val="FF0000"/>
                </a:solidFill>
              </a:rPr>
              <a:t>dnot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print("GİRMİŞ OLDUĞUNUZ NOTLARIN ORTALAMASI:",</a:t>
            </a:r>
            <a:r>
              <a:rPr lang="en-US" sz="2400" dirty="0" err="1">
                <a:solidFill>
                  <a:srgbClr val="FF0000"/>
                </a:solidFill>
              </a:rPr>
              <a:t>nottoplam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 err="1">
                <a:solidFill>
                  <a:srgbClr val="FF0000"/>
                </a:solidFill>
              </a:rPr>
              <a:t>dsay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B9777471-439E-4C79-AB49-78A4E1D38BE7}"/>
              </a:ext>
            </a:extLst>
          </p:cNvPr>
          <p:cNvSpPr txBox="1">
            <a:spLocks/>
          </p:cNvSpPr>
          <p:nvPr/>
        </p:nvSpPr>
        <p:spPr>
          <a:xfrm>
            <a:off x="5118446" y="4806367"/>
            <a:ext cx="6146453" cy="1647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dirty="0"/>
              <a:t>Döngüde işlem kullanıcının girdiği ders sayısı adedince tekrar eder her not girişinin başına 1.ders notunu giriniz , 2.ders notunu giriniz ifadeleri ders sayısı kadar gelir. Ortalama notun yazdırma işlemi döngünün dışında yapılarak tüm işlemler bittikten sonra işlem sonucu ekrana yazdırılır.</a:t>
            </a:r>
          </a:p>
        </p:txBody>
      </p:sp>
    </p:spTree>
    <p:extLst>
      <p:ext uri="{BB962C8B-B14F-4D97-AF65-F5344CB8AC3E}">
        <p14:creationId xmlns:p14="http://schemas.microsoft.com/office/powerpoint/2010/main" val="11086441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LİSTELER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dirty="0"/>
              <a:t>Listeler, içerisinde farklı türden verileri barındırabilen taşıyıcılardır. </a:t>
            </a:r>
            <a:r>
              <a:rPr lang="tr-TR" sz="2400" dirty="0" err="1"/>
              <a:t>Python'ı</a:t>
            </a:r>
            <a:r>
              <a:rPr lang="tr-TR" sz="2400" dirty="0"/>
              <a:t> güçlü kılan özelliklerden biri olan listelerde, her bir eleman bir indis (</a:t>
            </a:r>
            <a:r>
              <a:rPr lang="tr-TR" sz="2400" dirty="0" err="1"/>
              <a:t>index</a:t>
            </a:r>
            <a:r>
              <a:rPr lang="tr-TR" sz="2400" dirty="0"/>
              <a:t>) numarasına sahiptir ve bir listenin başlangıç indisi 0 (sıfır)'</a:t>
            </a:r>
            <a:r>
              <a:rPr lang="tr-TR" sz="2400" dirty="0" err="1"/>
              <a:t>dır</a:t>
            </a:r>
            <a:r>
              <a:rPr lang="tr-TR" sz="2400" dirty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LİSTELER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 fontScale="85000" lnSpcReduction="10000"/>
          </a:bodyPr>
          <a:lstStyle/>
          <a:p>
            <a:r>
              <a:rPr lang="tr-TR" sz="2400" dirty="0"/>
              <a:t>liste1=["</a:t>
            </a:r>
            <a:r>
              <a:rPr lang="tr-TR" sz="2400" dirty="0" err="1"/>
              <a:t>p","y","t","h","o","n</a:t>
            </a:r>
            <a:r>
              <a:rPr lang="tr-TR" sz="2400" dirty="0"/>
              <a:t>"]</a:t>
            </a:r>
          </a:p>
          <a:p>
            <a:r>
              <a:rPr lang="tr-TR" sz="2400" dirty="0"/>
              <a:t>liste2=["okan","ahmet",2019]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(liste1)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(liste2)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(liste1[3])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(liste2[0])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</a:t>
            </a:r>
            <a:r>
              <a:rPr lang="tr-TR" sz="2400" dirty="0" err="1"/>
              <a:t>len</a:t>
            </a:r>
            <a:r>
              <a:rPr lang="tr-TR" sz="2400" dirty="0"/>
              <a:t>(liste1))</a:t>
            </a:r>
          </a:p>
          <a:p>
            <a:r>
              <a:rPr lang="tr-TR" sz="2400" dirty="0"/>
              <a:t>liste1.append(</a:t>
            </a:r>
            <a:r>
              <a:rPr lang="tr-TR" sz="2400" dirty="0" err="1"/>
              <a:t>input</a:t>
            </a:r>
            <a:r>
              <a:rPr lang="tr-TR" sz="2400" dirty="0"/>
              <a:t>("Listeye Eklenecek İsim:"))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(liste1)</a:t>
            </a:r>
          </a:p>
          <a:p>
            <a:r>
              <a:rPr lang="tr-TR" sz="2400" dirty="0"/>
              <a:t>liste1.remove(</a:t>
            </a:r>
            <a:r>
              <a:rPr lang="tr-TR" sz="2400" dirty="0" err="1"/>
              <a:t>input</a:t>
            </a:r>
            <a:r>
              <a:rPr lang="tr-TR" sz="2400" dirty="0"/>
              <a:t>("Listeden Silinecek İsim:"))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(liste1)</a:t>
            </a:r>
          </a:p>
        </p:txBody>
      </p:sp>
    </p:spTree>
    <p:extLst>
      <p:ext uri="{BB962C8B-B14F-4D97-AF65-F5344CB8AC3E}">
        <p14:creationId xmlns:p14="http://schemas.microsoft.com/office/powerpoint/2010/main" val="848205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LİSTELER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3364777"/>
          </a:xfrm>
        </p:spPr>
        <p:txBody>
          <a:bodyPr>
            <a:normAutofit/>
          </a:bodyPr>
          <a:lstStyle/>
          <a:p>
            <a:r>
              <a:rPr lang="tr-TR" sz="2400" dirty="0"/>
              <a:t>liste1=["</a:t>
            </a:r>
            <a:r>
              <a:rPr lang="tr-TR" sz="2400" dirty="0" err="1"/>
              <a:t>p","y","t","h","o","n</a:t>
            </a:r>
            <a:r>
              <a:rPr lang="tr-TR" sz="2400" dirty="0"/>
              <a:t>"]</a:t>
            </a:r>
          </a:p>
          <a:p>
            <a:r>
              <a:rPr lang="tr-TR" sz="2400" dirty="0"/>
              <a:t>liste2=["okan","ahmet",2019]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(liste1)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(liste2)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(liste1[3])</a:t>
            </a:r>
          </a:p>
          <a:p>
            <a:r>
              <a:rPr lang="tr-TR" sz="2400" dirty="0" err="1"/>
              <a:t>print</a:t>
            </a:r>
            <a:r>
              <a:rPr lang="tr-TR" sz="2400" dirty="0"/>
              <a:t>(liste2[0])</a:t>
            </a: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E91159A6-CA45-4B0F-A614-175B7D7EBA81}"/>
              </a:ext>
            </a:extLst>
          </p:cNvPr>
          <p:cNvSpPr txBox="1">
            <a:spLocks/>
          </p:cNvSpPr>
          <p:nvPr/>
        </p:nvSpPr>
        <p:spPr>
          <a:xfrm>
            <a:off x="5156916" y="4407212"/>
            <a:ext cx="6146453" cy="1647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dirty="0"/>
              <a:t>Liste yazdırılmak istenildiğinde </a:t>
            </a:r>
            <a:r>
              <a:rPr lang="tr-TR" sz="2400" dirty="0" err="1"/>
              <a:t>print</a:t>
            </a:r>
            <a:r>
              <a:rPr lang="tr-TR" sz="2400" dirty="0"/>
              <a:t> kodu içine liste adı yazılır.</a:t>
            </a:r>
          </a:p>
          <a:p>
            <a:pPr>
              <a:buNone/>
            </a:pPr>
            <a:r>
              <a:rPr lang="tr-TR" sz="2400" dirty="0"/>
              <a:t>Listenin içindeki bir eleman yazdırılmak </a:t>
            </a:r>
            <a:r>
              <a:rPr lang="tr-TR" sz="2400" dirty="0" err="1"/>
              <a:t>istenildiğindeprint</a:t>
            </a:r>
            <a:r>
              <a:rPr lang="tr-TR" sz="2400" dirty="0"/>
              <a:t> kodunun içine  önce liste adı sonra köşeli parantez içine listedeki sırası yazılır. Listelerde sıralar 0dan başlar.</a:t>
            </a:r>
          </a:p>
        </p:txBody>
      </p:sp>
    </p:spTree>
    <p:extLst>
      <p:ext uri="{BB962C8B-B14F-4D97-AF65-F5344CB8AC3E}">
        <p14:creationId xmlns:p14="http://schemas.microsoft.com/office/powerpoint/2010/main" val="25747804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19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5"/>
            <a:ext cx="6146453" cy="4003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malzemeler</a:t>
            </a:r>
            <a:r>
              <a:rPr lang="en-US" sz="2400" dirty="0">
                <a:solidFill>
                  <a:srgbClr val="FF0000"/>
                </a:solidFill>
              </a:rPr>
              <a:t>=[]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err="1">
                <a:solidFill>
                  <a:srgbClr val="FF0000"/>
                </a:solidFill>
              </a:rPr>
              <a:t>sira</a:t>
            </a:r>
            <a:r>
              <a:rPr lang="en-US" sz="2400" dirty="0">
                <a:solidFill>
                  <a:srgbClr val="FF0000"/>
                </a:solidFill>
              </a:rPr>
              <a:t> in range(1,6):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malzemeler.append</a:t>
            </a:r>
            <a:r>
              <a:rPr lang="en-US" sz="2400" dirty="0">
                <a:solidFill>
                  <a:srgbClr val="FF0000"/>
                </a:solidFill>
              </a:rPr>
              <a:t>(input("</a:t>
            </a:r>
            <a:r>
              <a:rPr lang="en-US" sz="2400" dirty="0" err="1">
                <a:solidFill>
                  <a:srgbClr val="FF0000"/>
                </a:solidFill>
              </a:rPr>
              <a:t>Ürünü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Giriniz</a:t>
            </a:r>
            <a:r>
              <a:rPr lang="en-US" sz="2400" dirty="0">
                <a:solidFill>
                  <a:srgbClr val="FF0000"/>
                </a:solidFill>
              </a:rPr>
              <a:t>:"))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print(</a:t>
            </a:r>
            <a:r>
              <a:rPr lang="en-US" sz="2400" dirty="0" err="1">
                <a:solidFill>
                  <a:srgbClr val="FF0000"/>
                </a:solidFill>
              </a:rPr>
              <a:t>malzemeler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B9777471-439E-4C79-AB49-78A4E1D38BE7}"/>
              </a:ext>
            </a:extLst>
          </p:cNvPr>
          <p:cNvSpPr txBox="1">
            <a:spLocks/>
          </p:cNvSpPr>
          <p:nvPr/>
        </p:nvSpPr>
        <p:spPr>
          <a:xfrm>
            <a:off x="5118446" y="4806367"/>
            <a:ext cx="6146453" cy="1647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dirty="0"/>
              <a:t>Başta boş bir liste tanımlanır </a:t>
            </a:r>
            <a:r>
              <a:rPr lang="tr-TR" sz="2400" dirty="0" err="1"/>
              <a:t>for</a:t>
            </a:r>
            <a:r>
              <a:rPr lang="tr-TR" sz="2400" dirty="0"/>
              <a:t> Döngüsü ile işlem </a:t>
            </a:r>
            <a:r>
              <a:rPr lang="tr-TR" sz="2400" dirty="0" err="1"/>
              <a:t>range</a:t>
            </a:r>
            <a:r>
              <a:rPr lang="tr-TR" sz="2400" dirty="0"/>
              <a:t> aralığında belirtildiği kadar tekrar eder. Döngü tamamlandıktan sonra malzeme listesi ekrana yazdırılır.</a:t>
            </a:r>
          </a:p>
        </p:txBody>
      </p:sp>
    </p:spTree>
    <p:extLst>
      <p:ext uri="{BB962C8B-B14F-4D97-AF65-F5344CB8AC3E}">
        <p14:creationId xmlns:p14="http://schemas.microsoft.com/office/powerpoint/2010/main" val="18177344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“</a:t>
            </a:r>
            <a:r>
              <a:rPr lang="tr-TR" sz="3800" b="1" spc="-5" dirty="0" err="1">
                <a:latin typeface="Book Antiqua" pitchFamily="18" charset="0"/>
              </a:rPr>
              <a:t>While</a:t>
            </a:r>
            <a:r>
              <a:rPr lang="tr-TR" sz="3800" b="1" spc="-5" dirty="0">
                <a:latin typeface="Book Antiqua" pitchFamily="18" charset="0"/>
              </a:rPr>
              <a:t>”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Döngüsü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dirty="0"/>
              <a:t>İngilizce bir kelime olan </a:t>
            </a:r>
            <a:r>
              <a:rPr lang="tr-TR" sz="2400" b="1" dirty="0" err="1"/>
              <a:t>while</a:t>
            </a:r>
            <a:r>
              <a:rPr lang="tr-TR" sz="2400" dirty="0"/>
              <a:t> Türkçe deki  karşılığı “</a:t>
            </a:r>
            <a:r>
              <a:rPr lang="tr-TR" sz="2400" i="1" dirty="0"/>
              <a:t>-iken</a:t>
            </a:r>
            <a:r>
              <a:rPr lang="tr-TR" sz="2400" dirty="0"/>
              <a:t>” </a:t>
            </a:r>
            <a:r>
              <a:rPr lang="tr-TR" sz="2400" dirty="0" err="1"/>
              <a:t>dir</a:t>
            </a:r>
            <a:r>
              <a:rPr lang="tr-TR" sz="2400" dirty="0"/>
              <a:t>. </a:t>
            </a:r>
            <a:r>
              <a:rPr lang="tr-TR" sz="2400" dirty="0" err="1"/>
              <a:t>Python</a:t>
            </a:r>
            <a:r>
              <a:rPr lang="tr-TR" sz="2400" dirty="0"/>
              <a:t> da yazdığımız kodları tekrar çalıştırmamızı sağlayan döngü çeşididir.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20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5"/>
            <a:ext cx="6146453" cy="4003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malzemeler</a:t>
            </a:r>
            <a:r>
              <a:rPr lang="en-US" sz="2400" dirty="0">
                <a:solidFill>
                  <a:srgbClr val="FF0000"/>
                </a:solidFill>
              </a:rPr>
              <a:t>=[</a:t>
            </a:r>
            <a:r>
              <a:rPr lang="tr-TR" sz="2400" dirty="0">
                <a:solidFill>
                  <a:srgbClr val="FF0000"/>
                </a:solidFill>
              </a:rPr>
              <a:t>"kalem", "silgi", "defter"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err="1">
                <a:solidFill>
                  <a:srgbClr val="FF0000"/>
                </a:solidFill>
              </a:rPr>
              <a:t>sira</a:t>
            </a:r>
            <a:r>
              <a:rPr lang="en-US" sz="2400" dirty="0">
                <a:solidFill>
                  <a:srgbClr val="FF0000"/>
                </a:solidFill>
              </a:rPr>
              <a:t> in range(1,</a:t>
            </a:r>
            <a:r>
              <a:rPr lang="tr-TR" sz="24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):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malzemeler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tr-TR" sz="2400" dirty="0" err="1">
                <a:solidFill>
                  <a:srgbClr val="FF0000"/>
                </a:solidFill>
              </a:rPr>
              <a:t>remove</a:t>
            </a:r>
            <a:r>
              <a:rPr lang="en-US" sz="2400" dirty="0">
                <a:solidFill>
                  <a:srgbClr val="FF0000"/>
                </a:solidFill>
              </a:rPr>
              <a:t>(input("</a:t>
            </a:r>
            <a:r>
              <a:rPr lang="en-US" sz="2400" dirty="0" err="1">
                <a:solidFill>
                  <a:srgbClr val="FF0000"/>
                </a:solidFill>
              </a:rPr>
              <a:t>Ürünü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siliniz</a:t>
            </a:r>
            <a:r>
              <a:rPr lang="en-US" sz="2400" dirty="0">
                <a:solidFill>
                  <a:srgbClr val="FF0000"/>
                </a:solidFill>
              </a:rPr>
              <a:t>:"))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print(</a:t>
            </a:r>
            <a:r>
              <a:rPr lang="en-US" sz="2400" dirty="0" err="1">
                <a:solidFill>
                  <a:srgbClr val="FF0000"/>
                </a:solidFill>
              </a:rPr>
              <a:t>malzemeler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B9777471-439E-4C79-AB49-78A4E1D38BE7}"/>
              </a:ext>
            </a:extLst>
          </p:cNvPr>
          <p:cNvSpPr txBox="1">
            <a:spLocks/>
          </p:cNvSpPr>
          <p:nvPr/>
        </p:nvSpPr>
        <p:spPr>
          <a:xfrm>
            <a:off x="5118446" y="4806367"/>
            <a:ext cx="6146453" cy="1647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dirty="0"/>
              <a:t>Başta elemanı olan bir liste tanımlanır </a:t>
            </a:r>
            <a:r>
              <a:rPr lang="tr-TR" sz="2400" dirty="0" err="1"/>
              <a:t>for</a:t>
            </a:r>
            <a:r>
              <a:rPr lang="tr-TR" sz="2400" dirty="0"/>
              <a:t> Döngüsü ile işlem </a:t>
            </a:r>
            <a:r>
              <a:rPr lang="tr-TR" sz="2400" dirty="0" err="1"/>
              <a:t>range</a:t>
            </a:r>
            <a:r>
              <a:rPr lang="tr-TR" sz="2400" dirty="0"/>
              <a:t> aralığında belirtildiği kadar tekrar eder. Her seferinde listede bulunan bir isim yazıldığında listeden </a:t>
            </a:r>
            <a:r>
              <a:rPr lang="tr-TR" sz="2400" dirty="0" err="1"/>
              <a:t>silinir.Döngü</a:t>
            </a:r>
            <a:r>
              <a:rPr lang="tr-TR" sz="2400" dirty="0"/>
              <a:t> tamamlandıktan sonra malzeme listesi ekrana yazdırılır.</a:t>
            </a:r>
          </a:p>
        </p:txBody>
      </p:sp>
    </p:spTree>
    <p:extLst>
      <p:ext uri="{BB962C8B-B14F-4D97-AF65-F5344CB8AC3E}">
        <p14:creationId xmlns:p14="http://schemas.microsoft.com/office/powerpoint/2010/main" val="1155729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21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2000" b="1" spc="-5" dirty="0">
                <a:latin typeface="Book Antiqua" pitchFamily="18" charset="0"/>
              </a:rPr>
              <a:t>STOK TAKİP PROGRAMI</a:t>
            </a:r>
          </a:p>
        </p:txBody>
      </p:sp>
      <p:sp>
        <p:nvSpPr>
          <p:cNvPr id="6" name="2 İçerik Yer Tutucusu">
            <a:extLst>
              <a:ext uri="{FF2B5EF4-FFF2-40B4-BE49-F238E27FC236}">
                <a16:creationId xmlns:a16="http://schemas.microsoft.com/office/drawing/2014/main" id="{B0399B0B-CD3D-4BD9-BFC8-AA56D4379023}"/>
              </a:ext>
            </a:extLst>
          </p:cNvPr>
          <p:cNvSpPr txBox="1">
            <a:spLocks/>
          </p:cNvSpPr>
          <p:nvPr/>
        </p:nvSpPr>
        <p:spPr>
          <a:xfrm>
            <a:off x="4714409" y="638101"/>
            <a:ext cx="7329473" cy="4168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stok</a:t>
            </a:r>
            <a:r>
              <a:rPr lang="en-US" sz="2400" b="1" dirty="0">
                <a:solidFill>
                  <a:srgbClr val="FF0000"/>
                </a:solidFill>
              </a:rPr>
              <a:t>=[]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print("ÇFL YAZILIM\</a:t>
            </a:r>
            <a:r>
              <a:rPr lang="en-US" sz="2400" b="1" dirty="0" err="1">
                <a:solidFill>
                  <a:srgbClr val="FF0000"/>
                </a:solidFill>
              </a:rPr>
              <a:t>nSTOK</a:t>
            </a:r>
            <a:r>
              <a:rPr lang="en-US" sz="2400" b="1" dirty="0">
                <a:solidFill>
                  <a:srgbClr val="FF0000"/>
                </a:solidFill>
              </a:rPr>
              <a:t> TAKİP PROGRAMI\n")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while True: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print("MEVCUT STOK DURUMU:",</a:t>
            </a:r>
            <a:r>
              <a:rPr lang="en-US" sz="2400" b="1" dirty="0" err="1">
                <a:solidFill>
                  <a:srgbClr val="FF0000"/>
                </a:solidFill>
              </a:rPr>
              <a:t>stok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print("TOPLAM",</a:t>
            </a:r>
            <a:r>
              <a:rPr lang="en-US" sz="2400" b="1" dirty="0" err="1">
                <a:solidFill>
                  <a:srgbClr val="FF0000"/>
                </a:solidFill>
              </a:rPr>
              <a:t>len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stok</a:t>
            </a:r>
            <a:r>
              <a:rPr lang="en-US" sz="2400" b="1" dirty="0">
                <a:solidFill>
                  <a:srgbClr val="FF0000"/>
                </a:solidFill>
              </a:rPr>
              <a:t>),"ADET ÜRÜN SİSTEMDE KAYITLIDIR.")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print("")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print("ÜRÜN EKLEMEK İÇİN 1'E\</a:t>
            </a:r>
            <a:r>
              <a:rPr lang="en-US" sz="2400" b="1" dirty="0" err="1">
                <a:solidFill>
                  <a:srgbClr val="FF0000"/>
                </a:solidFill>
              </a:rPr>
              <a:t>nÜRÜN</a:t>
            </a:r>
            <a:r>
              <a:rPr lang="en-US" sz="2400" b="1" dirty="0">
                <a:solidFill>
                  <a:srgbClr val="FF0000"/>
                </a:solidFill>
              </a:rPr>
              <a:t> ÇIKARMAK İÇİN 2'E\</a:t>
            </a:r>
            <a:r>
              <a:rPr lang="en-US" sz="2400" b="1" dirty="0" err="1">
                <a:solidFill>
                  <a:srgbClr val="FF0000"/>
                </a:solidFill>
              </a:rPr>
              <a:t>nÇIKIŞ</a:t>
            </a:r>
            <a:r>
              <a:rPr lang="en-US" sz="2400" b="1" dirty="0">
                <a:solidFill>
                  <a:srgbClr val="FF0000"/>
                </a:solidFill>
              </a:rPr>
              <a:t> YAPMAK İÇİN 0'A BASIN\n")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</a:rPr>
              <a:t>secim</a:t>
            </a:r>
            <a:r>
              <a:rPr lang="en-US" sz="2400" b="1" dirty="0">
                <a:solidFill>
                  <a:srgbClr val="FF0000"/>
                </a:solidFill>
              </a:rPr>
              <a:t>=input("SEÇİMİNİZ:")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if </a:t>
            </a:r>
            <a:r>
              <a:rPr lang="en-US" sz="2400" b="1" dirty="0" err="1">
                <a:solidFill>
                  <a:srgbClr val="FF0000"/>
                </a:solidFill>
              </a:rPr>
              <a:t>secim</a:t>
            </a:r>
            <a:r>
              <a:rPr lang="en-US" sz="2400" b="1" dirty="0">
                <a:solidFill>
                  <a:srgbClr val="FF0000"/>
                </a:solidFill>
              </a:rPr>
              <a:t>=="1":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</a:t>
            </a:r>
            <a:r>
              <a:rPr lang="en-US" sz="2400" b="1" dirty="0" err="1">
                <a:solidFill>
                  <a:srgbClr val="FF0000"/>
                </a:solidFill>
              </a:rPr>
              <a:t>adet</a:t>
            </a:r>
            <a:r>
              <a:rPr lang="en-US" sz="2400" b="1" dirty="0">
                <a:solidFill>
                  <a:srgbClr val="FF0000"/>
                </a:solidFill>
              </a:rPr>
              <a:t>=int(input("KAÇ ADET ÜRÜN EKLENECEK?"))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for </a:t>
            </a:r>
            <a:r>
              <a:rPr lang="en-US" sz="2400" b="1" dirty="0" err="1">
                <a:solidFill>
                  <a:srgbClr val="FF0000"/>
                </a:solidFill>
              </a:rPr>
              <a:t>sira</a:t>
            </a:r>
            <a:r>
              <a:rPr lang="en-US" sz="2400" b="1" dirty="0">
                <a:solidFill>
                  <a:srgbClr val="FF0000"/>
                </a:solidFill>
              </a:rPr>
              <a:t> in range(1,adet+1):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print(</a:t>
            </a:r>
            <a:r>
              <a:rPr lang="en-US" sz="2400" b="1" dirty="0" err="1">
                <a:solidFill>
                  <a:srgbClr val="FF0000"/>
                </a:solidFill>
              </a:rPr>
              <a:t>sira</a:t>
            </a:r>
            <a:r>
              <a:rPr lang="en-US" sz="2400" b="1" dirty="0">
                <a:solidFill>
                  <a:srgbClr val="FF0000"/>
                </a:solidFill>
              </a:rPr>
              <a:t>,". </a:t>
            </a:r>
            <a:r>
              <a:rPr lang="en-US" sz="2400" b="1" dirty="0" err="1">
                <a:solidFill>
                  <a:srgbClr val="FF0000"/>
                </a:solidFill>
              </a:rPr>
              <a:t>ürünü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girin</a:t>
            </a:r>
            <a:r>
              <a:rPr lang="en-US" sz="2400" b="1" dirty="0">
                <a:solidFill>
                  <a:srgbClr val="FF0000"/>
                </a:solidFill>
              </a:rPr>
              <a:t>:")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</a:t>
            </a:r>
            <a:r>
              <a:rPr lang="en-US" sz="2400" b="1" dirty="0" err="1">
                <a:solidFill>
                  <a:srgbClr val="FF0000"/>
                </a:solidFill>
              </a:rPr>
              <a:t>stok.append</a:t>
            </a:r>
            <a:r>
              <a:rPr lang="en-US" sz="2400" b="1" dirty="0">
                <a:solidFill>
                  <a:srgbClr val="FF0000"/>
                </a:solidFill>
              </a:rPr>
              <a:t>(input(""))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print("ÜRÜNLER STOĞA EKLENMİŞTİR.\n")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30276054-C6CE-47BF-9B82-5FA98962D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409" y="5029199"/>
            <a:ext cx="6281873" cy="1511706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STOK TAKİP PROGRAMINDA amaç kullanıcıya stok isimli tanımlanan listeye ürün girebilmesi ve ürün silebilmesini  sağlamak. </a:t>
            </a:r>
            <a:r>
              <a:rPr lang="tr-TR" dirty="0">
                <a:solidFill>
                  <a:srgbClr val="FF0000"/>
                </a:solidFill>
              </a:rPr>
              <a:t>\n </a:t>
            </a:r>
            <a:r>
              <a:rPr lang="tr-TR" dirty="0"/>
              <a:t>kodu </a:t>
            </a:r>
            <a:r>
              <a:rPr lang="tr-TR" dirty="0" err="1"/>
              <a:t>print</a:t>
            </a:r>
            <a:r>
              <a:rPr lang="tr-TR" dirty="0"/>
              <a:t> komutunun içindeki bir yazı alt satıra geçirmek için kullanılmıştır.</a:t>
            </a:r>
          </a:p>
          <a:p>
            <a:r>
              <a:rPr lang="tr-TR" dirty="0" err="1"/>
              <a:t>İf</a:t>
            </a:r>
            <a:r>
              <a:rPr lang="tr-TR" dirty="0"/>
              <a:t> döngüsüyle kullanıcının girmiş olduğu seçim değerlendirilerek ürün girmesi, ürün silmesi veya programı kapatması sağlanmıştır.</a:t>
            </a:r>
          </a:p>
        </p:txBody>
      </p:sp>
      <p:sp>
        <p:nvSpPr>
          <p:cNvPr id="9" name="İçerik Yer Tutucusu 6">
            <a:extLst>
              <a:ext uri="{FF2B5EF4-FFF2-40B4-BE49-F238E27FC236}">
                <a16:creationId xmlns:a16="http://schemas.microsoft.com/office/drawing/2014/main" id="{533BC14B-A42B-42D2-B5A2-4A50295CE450}"/>
              </a:ext>
            </a:extLst>
          </p:cNvPr>
          <p:cNvSpPr txBox="1">
            <a:spLocks/>
          </p:cNvSpPr>
          <p:nvPr/>
        </p:nvSpPr>
        <p:spPr>
          <a:xfrm>
            <a:off x="4714409" y="4546094"/>
            <a:ext cx="6281873" cy="520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rgbClr val="FFC000"/>
                </a:solidFill>
              </a:rPr>
              <a:t>KODLARIN DEVAMI SONRAKİ SAYFADA</a:t>
            </a:r>
          </a:p>
        </p:txBody>
      </p:sp>
    </p:spTree>
    <p:extLst>
      <p:ext uri="{BB962C8B-B14F-4D97-AF65-F5344CB8AC3E}">
        <p14:creationId xmlns:p14="http://schemas.microsoft.com/office/powerpoint/2010/main" val="17554492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21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2000" b="1" spc="-5" dirty="0">
                <a:latin typeface="Book Antiqua" pitchFamily="18" charset="0"/>
              </a:rPr>
              <a:t>STOK TAKİP PROGRAMI</a:t>
            </a:r>
          </a:p>
        </p:txBody>
      </p:sp>
      <p:sp>
        <p:nvSpPr>
          <p:cNvPr id="6" name="2 İçerik Yer Tutucusu">
            <a:extLst>
              <a:ext uri="{FF2B5EF4-FFF2-40B4-BE49-F238E27FC236}">
                <a16:creationId xmlns:a16="http://schemas.microsoft.com/office/drawing/2014/main" id="{B0399B0B-CD3D-4BD9-BFC8-AA56D4379023}"/>
              </a:ext>
            </a:extLst>
          </p:cNvPr>
          <p:cNvSpPr txBox="1">
            <a:spLocks/>
          </p:cNvSpPr>
          <p:nvPr/>
        </p:nvSpPr>
        <p:spPr>
          <a:xfrm>
            <a:off x="4714409" y="0"/>
            <a:ext cx="7329473" cy="5066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elif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secim</a:t>
            </a:r>
            <a:r>
              <a:rPr lang="en-US" sz="2400" b="1" dirty="0">
                <a:solidFill>
                  <a:srgbClr val="FF0000"/>
                </a:solidFill>
              </a:rPr>
              <a:t>=="2":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</a:t>
            </a:r>
            <a:r>
              <a:rPr lang="en-US" sz="2400" b="1" dirty="0" err="1">
                <a:solidFill>
                  <a:srgbClr val="FF0000"/>
                </a:solidFill>
              </a:rPr>
              <a:t>adet</a:t>
            </a:r>
            <a:r>
              <a:rPr lang="en-US" sz="2400" b="1" dirty="0">
                <a:solidFill>
                  <a:srgbClr val="FF0000"/>
                </a:solidFill>
              </a:rPr>
              <a:t>=int(input("KAÇ ADET ÜRÜN SİLİNECEK?"))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for </a:t>
            </a:r>
            <a:r>
              <a:rPr lang="en-US" sz="2400" b="1" dirty="0" err="1">
                <a:solidFill>
                  <a:srgbClr val="FF0000"/>
                </a:solidFill>
              </a:rPr>
              <a:t>sira</a:t>
            </a:r>
            <a:r>
              <a:rPr lang="en-US" sz="2400" b="1" dirty="0">
                <a:solidFill>
                  <a:srgbClr val="FF0000"/>
                </a:solidFill>
              </a:rPr>
              <a:t> in range(1,adet+1):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print(</a:t>
            </a:r>
            <a:r>
              <a:rPr lang="en-US" sz="2400" b="1" dirty="0" err="1">
                <a:solidFill>
                  <a:srgbClr val="FF0000"/>
                </a:solidFill>
              </a:rPr>
              <a:t>sira</a:t>
            </a:r>
            <a:r>
              <a:rPr lang="en-US" sz="2400" b="1" dirty="0">
                <a:solidFill>
                  <a:srgbClr val="FF0000"/>
                </a:solidFill>
              </a:rPr>
              <a:t>,". </a:t>
            </a:r>
            <a:r>
              <a:rPr lang="en-US" sz="2400" b="1" dirty="0" err="1">
                <a:solidFill>
                  <a:srgbClr val="FF0000"/>
                </a:solidFill>
              </a:rPr>
              <a:t>ürünü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girin</a:t>
            </a:r>
            <a:r>
              <a:rPr lang="en-US" sz="2400" b="1" dirty="0">
                <a:solidFill>
                  <a:srgbClr val="FF0000"/>
                </a:solidFill>
              </a:rPr>
              <a:t>:")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</a:t>
            </a:r>
            <a:r>
              <a:rPr lang="en-US" sz="2400" b="1" dirty="0" err="1">
                <a:solidFill>
                  <a:srgbClr val="FF0000"/>
                </a:solidFill>
              </a:rPr>
              <a:t>stok.remove</a:t>
            </a:r>
            <a:r>
              <a:rPr lang="en-US" sz="2400" b="1" dirty="0">
                <a:solidFill>
                  <a:srgbClr val="FF0000"/>
                </a:solidFill>
              </a:rPr>
              <a:t>(input(""))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print("ÜRÜNLER STOKTAN SİLİNMİŞTİR.\n")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</a:rPr>
              <a:t>elif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secim</a:t>
            </a:r>
            <a:r>
              <a:rPr lang="en-US" sz="2400" b="1" dirty="0">
                <a:solidFill>
                  <a:srgbClr val="FF0000"/>
                </a:solidFill>
              </a:rPr>
              <a:t>=="0":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</a:t>
            </a:r>
            <a:r>
              <a:rPr lang="en-US" sz="2400" b="1" dirty="0" err="1">
                <a:solidFill>
                  <a:srgbClr val="FF0000"/>
                </a:solidFill>
              </a:rPr>
              <a:t>karar</a:t>
            </a:r>
            <a:r>
              <a:rPr lang="en-US" sz="2400" b="1" dirty="0">
                <a:solidFill>
                  <a:srgbClr val="FF0000"/>
                </a:solidFill>
              </a:rPr>
              <a:t>=input("PROGRAMDAN ÇIKIŞ YAPMAK İSTEDİĞİNİZE EMİNMİSİNİZ?\n EVET İÇİN E HAYIR İÇİN H YAZIN")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if </a:t>
            </a:r>
            <a:r>
              <a:rPr lang="en-US" sz="2400" b="1" dirty="0" err="1">
                <a:solidFill>
                  <a:srgbClr val="FF0000"/>
                </a:solidFill>
              </a:rPr>
              <a:t>karar</a:t>
            </a:r>
            <a:r>
              <a:rPr lang="en-US" sz="2400" b="1" dirty="0">
                <a:solidFill>
                  <a:srgbClr val="FF0000"/>
                </a:solidFill>
              </a:rPr>
              <a:t>=="E":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print("PROGRAMDAN ÇIKIŞ YAPILIYOR")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break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</a:t>
            </a:r>
            <a:r>
              <a:rPr lang="en-US" sz="2400" b="1" dirty="0" err="1">
                <a:solidFill>
                  <a:srgbClr val="FF0000"/>
                </a:solidFill>
              </a:rPr>
              <a:t>elif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karar</a:t>
            </a:r>
            <a:r>
              <a:rPr lang="en-US" sz="2400" b="1" dirty="0">
                <a:solidFill>
                  <a:srgbClr val="FF0000"/>
                </a:solidFill>
              </a:rPr>
              <a:t>=="H":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print("ANA EKRANA DÖNÜLDÜ")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else: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print("HATALI GİRİŞ YAPTINIZ.")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else: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print("HATALI GİRİŞ YAPTINIZ TEKRAR DENEYİN\n")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30276054-C6CE-47BF-9B82-5FA98962D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409" y="5029199"/>
            <a:ext cx="6281873" cy="1511706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İf</a:t>
            </a:r>
            <a:r>
              <a:rPr lang="tr-TR" dirty="0"/>
              <a:t> döngülerinde kullanıcı seçim yaptıktan sonra kullanıcıya kaç adet ürün girişi veya sileceği sorularak döngü istenen sayıda tekrar </a:t>
            </a:r>
            <a:r>
              <a:rPr lang="tr-TR" dirty="0" err="1"/>
              <a:t>edicek</a:t>
            </a:r>
            <a:r>
              <a:rPr lang="tr-TR" dirty="0"/>
              <a:t> şekilde ayarlanmıştır. Programdan çıkma bölümünde ise kullanıcıya emin misiniz diye sorularak girmiş olduğu E veya H harfine göre program kapatılmakta veya ana ekrana geri dönülmektedir.</a:t>
            </a:r>
          </a:p>
        </p:txBody>
      </p:sp>
      <p:sp>
        <p:nvSpPr>
          <p:cNvPr id="8" name="İçerik Yer Tutucusu 6">
            <a:extLst>
              <a:ext uri="{FF2B5EF4-FFF2-40B4-BE49-F238E27FC236}">
                <a16:creationId xmlns:a16="http://schemas.microsoft.com/office/drawing/2014/main" id="{B92BBA0D-A5F0-4B83-8265-2EF635940057}"/>
              </a:ext>
            </a:extLst>
          </p:cNvPr>
          <p:cNvSpPr txBox="1">
            <a:spLocks/>
          </p:cNvSpPr>
          <p:nvPr/>
        </p:nvSpPr>
        <p:spPr>
          <a:xfrm>
            <a:off x="2097272" y="56822"/>
            <a:ext cx="6281873" cy="520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rgbClr val="FFC000"/>
                </a:solidFill>
              </a:rPr>
              <a:t>KODLARIN DEVAMI</a:t>
            </a:r>
          </a:p>
        </p:txBody>
      </p:sp>
    </p:spTree>
    <p:extLst>
      <p:ext uri="{BB962C8B-B14F-4D97-AF65-F5344CB8AC3E}">
        <p14:creationId xmlns:p14="http://schemas.microsoft.com/office/powerpoint/2010/main" val="38490871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“</a:t>
            </a:r>
            <a:r>
              <a:rPr lang="tr-TR" sz="3800" b="1" spc="-5" dirty="0" err="1">
                <a:latin typeface="Book Antiqua" pitchFamily="18" charset="0"/>
              </a:rPr>
              <a:t>While</a:t>
            </a:r>
            <a:r>
              <a:rPr lang="tr-TR" sz="3800" b="1" spc="-5" dirty="0">
                <a:latin typeface="Book Antiqua" pitchFamily="18" charset="0"/>
              </a:rPr>
              <a:t>”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Döngüsü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5"/>
            <a:ext cx="3778418" cy="5696469"/>
          </a:xfrm>
        </p:spPr>
        <p:txBody>
          <a:bodyPr>
            <a:normAutofit/>
          </a:bodyPr>
          <a:lstStyle/>
          <a:p>
            <a:r>
              <a:rPr lang="tr-TR" sz="2400" dirty="0" err="1"/>
              <a:t>While</a:t>
            </a:r>
            <a:r>
              <a:rPr lang="tr-TR" sz="2400" dirty="0"/>
              <a:t> Şartlı Kullanımı:</a:t>
            </a:r>
          </a:p>
          <a:p>
            <a:r>
              <a:rPr lang="tr-TR" sz="2400" dirty="0"/>
              <a:t>Çalışma mantığı </a:t>
            </a:r>
            <a:r>
              <a:rPr lang="tr-TR" sz="2400" dirty="0" err="1"/>
              <a:t>while</a:t>
            </a:r>
            <a:r>
              <a:rPr lang="tr-TR" sz="2400" dirty="0"/>
              <a:t> döngüsü her defasında tekrarlanır , eğer koşul sağlıyorsa  tekrar döngüye girer , eğer sağlamıyorsa döngü sonlanır.</a:t>
            </a:r>
          </a:p>
        </p:txBody>
      </p:sp>
      <p:pic>
        <p:nvPicPr>
          <p:cNvPr id="7170" name="Picture 2" descr="Python while DÃ¶ngÃ¼sÃ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0676" y="1888653"/>
            <a:ext cx="2505075" cy="38481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11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dirty="0"/>
              <a:t>Bir örnekle gösterelim; 0 ile 10 arasındaki sayıları ekrana yazdıralım.</a:t>
            </a:r>
          </a:p>
          <a:p>
            <a:pPr lvl="1">
              <a:buNone/>
            </a:pPr>
            <a:r>
              <a:rPr lang="en-US" sz="2200" dirty="0" err="1"/>
              <a:t>sayi</a:t>
            </a:r>
            <a:r>
              <a:rPr lang="en-US" sz="2200" dirty="0"/>
              <a:t>=0</a:t>
            </a:r>
          </a:p>
          <a:p>
            <a:pPr lvl="1">
              <a:buNone/>
            </a:pPr>
            <a:r>
              <a:rPr lang="tr-TR" sz="2200" dirty="0"/>
              <a:t>w</a:t>
            </a:r>
            <a:r>
              <a:rPr lang="en-US" sz="2200" dirty="0" err="1"/>
              <a:t>hile</a:t>
            </a:r>
            <a:r>
              <a:rPr lang="tr-TR" sz="2200" dirty="0"/>
              <a:t> </a:t>
            </a:r>
            <a:r>
              <a:rPr lang="en-US" sz="2200" dirty="0" err="1"/>
              <a:t>sayi</a:t>
            </a:r>
            <a:r>
              <a:rPr lang="en-US" sz="2200" dirty="0"/>
              <a:t>&lt;10:</a:t>
            </a:r>
          </a:p>
          <a:p>
            <a:pPr lvl="1">
              <a:buNone/>
            </a:pPr>
            <a:r>
              <a:rPr lang="en-US" sz="2200" dirty="0"/>
              <a:t>    </a:t>
            </a:r>
            <a:r>
              <a:rPr lang="en-US" sz="2200" dirty="0" err="1"/>
              <a:t>sayi</a:t>
            </a:r>
            <a:r>
              <a:rPr lang="tr-TR" sz="2200" dirty="0"/>
              <a:t>+</a:t>
            </a:r>
            <a:r>
              <a:rPr lang="en-US" sz="2200" dirty="0"/>
              <a:t>=</a:t>
            </a:r>
            <a:r>
              <a:rPr lang="tr-TR" sz="2200" dirty="0"/>
              <a:t>1</a:t>
            </a:r>
            <a:endParaRPr lang="en-US" sz="2200" dirty="0"/>
          </a:p>
          <a:p>
            <a:pPr lvl="1">
              <a:buNone/>
            </a:pPr>
            <a:r>
              <a:rPr lang="en-US" sz="2200" dirty="0"/>
              <a:t>    print(</a:t>
            </a:r>
            <a:r>
              <a:rPr lang="en-US" sz="2200" dirty="0" err="1"/>
              <a:t>sayi</a:t>
            </a:r>
            <a:r>
              <a:rPr lang="en-US" sz="2200" dirty="0"/>
              <a:t>)</a:t>
            </a:r>
          </a:p>
          <a:p>
            <a:pPr lvl="1">
              <a:buNone/>
            </a:pPr>
            <a:r>
              <a:rPr lang="en-US" sz="2200" dirty="0"/>
              <a:t>else:</a:t>
            </a:r>
          </a:p>
          <a:p>
            <a:pPr lvl="1">
              <a:buNone/>
            </a:pPr>
            <a:r>
              <a:rPr lang="en-US" sz="2200" dirty="0"/>
              <a:t>    print("</a:t>
            </a:r>
            <a:r>
              <a:rPr lang="en-US" sz="2200" dirty="0" err="1"/>
              <a:t>Sayma</a:t>
            </a:r>
            <a:r>
              <a:rPr lang="en-US" sz="2200" dirty="0"/>
              <a:t> </a:t>
            </a:r>
            <a:r>
              <a:rPr lang="en-US" sz="2200" dirty="0" err="1"/>
              <a:t>işlemi</a:t>
            </a:r>
            <a:r>
              <a:rPr lang="en-US" sz="2200" dirty="0"/>
              <a:t> </a:t>
            </a:r>
            <a:r>
              <a:rPr lang="en-US" sz="2200" dirty="0" err="1"/>
              <a:t>tamamlandı</a:t>
            </a:r>
            <a:r>
              <a:rPr lang="en-US" sz="2200" dirty="0"/>
              <a:t>!")</a:t>
            </a:r>
            <a:endParaRPr lang="tr-TR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“</a:t>
            </a:r>
            <a:r>
              <a:rPr lang="tr-TR" sz="3800" b="1" spc="-5" dirty="0" err="1">
                <a:latin typeface="Book Antiqua" pitchFamily="18" charset="0"/>
              </a:rPr>
              <a:t>While</a:t>
            </a:r>
            <a:r>
              <a:rPr lang="tr-TR" sz="3800" b="1" spc="-5" dirty="0">
                <a:latin typeface="Book Antiqua" pitchFamily="18" charset="0"/>
              </a:rPr>
              <a:t>”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Döngüsü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dirty="0" err="1"/>
              <a:t>While</a:t>
            </a:r>
            <a:r>
              <a:rPr lang="tr-TR" sz="2400" dirty="0"/>
              <a:t> başlatma ve bitirme</a:t>
            </a:r>
          </a:p>
          <a:p>
            <a:r>
              <a:rPr lang="tr-TR" sz="2400" dirty="0"/>
              <a:t>Eğer şart kullanmadan </a:t>
            </a:r>
            <a:r>
              <a:rPr lang="tr-TR" sz="2400" dirty="0" err="1"/>
              <a:t>while</a:t>
            </a:r>
            <a:r>
              <a:rPr lang="tr-TR" sz="2400" dirty="0"/>
              <a:t> döngüsü başlatılacaksa </a:t>
            </a:r>
            <a:r>
              <a:rPr lang="tr-TR" sz="2400" dirty="0" err="1">
                <a:solidFill>
                  <a:srgbClr val="FF0000"/>
                </a:solidFill>
              </a:rPr>
              <a:t>True</a:t>
            </a:r>
            <a:r>
              <a:rPr lang="tr-TR" sz="2400" dirty="0"/>
              <a:t> komutu kullanılır. Döngünün sonlandırılması istenilen yerde </a:t>
            </a:r>
            <a:r>
              <a:rPr lang="tr-TR" sz="2400" dirty="0">
                <a:solidFill>
                  <a:srgbClr val="FF0000"/>
                </a:solidFill>
              </a:rPr>
              <a:t>break</a:t>
            </a:r>
            <a:r>
              <a:rPr lang="tr-TR" sz="2400" dirty="0"/>
              <a:t> komutu kullanılır.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12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err="1"/>
              <a:t>sayi</a:t>
            </a:r>
            <a:r>
              <a:rPr lang="tr-TR" sz="2400" dirty="0"/>
              <a:t>=5</a:t>
            </a:r>
          </a:p>
          <a:p>
            <a:pPr>
              <a:buNone/>
            </a:pPr>
            <a:r>
              <a:rPr lang="tr-TR" sz="2400" dirty="0" err="1"/>
              <a:t>while</a:t>
            </a:r>
            <a:r>
              <a:rPr lang="tr-TR" sz="2400" dirty="0"/>
              <a:t> </a:t>
            </a:r>
            <a:r>
              <a:rPr lang="tr-TR" sz="2400" dirty="0" err="1"/>
              <a:t>True</a:t>
            </a:r>
            <a:r>
              <a:rPr lang="tr-TR" sz="2400" dirty="0"/>
              <a:t>: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giris</a:t>
            </a:r>
            <a:r>
              <a:rPr lang="tr-TR" sz="2400" dirty="0"/>
              <a:t>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("Bir sayı giriniz"))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giris</a:t>
            </a:r>
            <a:r>
              <a:rPr lang="tr-TR" sz="2400" dirty="0"/>
              <a:t>==</a:t>
            </a:r>
            <a:r>
              <a:rPr lang="tr-TR" sz="2400" dirty="0" err="1"/>
              <a:t>sayi</a:t>
            </a:r>
            <a:r>
              <a:rPr lang="tr-TR" sz="2400" dirty="0"/>
              <a:t>: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("sayıyı doğru girdiniz")</a:t>
            </a:r>
          </a:p>
          <a:p>
            <a:pPr>
              <a:buNone/>
            </a:pPr>
            <a:r>
              <a:rPr lang="tr-TR" sz="2400" dirty="0"/>
              <a:t>        break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“</a:t>
            </a:r>
            <a:r>
              <a:rPr lang="tr-TR" sz="3800" b="1" spc="-5" dirty="0" err="1">
                <a:latin typeface="Book Antiqua" pitchFamily="18" charset="0"/>
              </a:rPr>
              <a:t>While</a:t>
            </a:r>
            <a:r>
              <a:rPr lang="tr-TR" sz="3800" b="1" spc="-5" dirty="0">
                <a:latin typeface="Book Antiqua" pitchFamily="18" charset="0"/>
              </a:rPr>
              <a:t>”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Döngüsü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dirty="0" err="1"/>
              <a:t>While</a:t>
            </a:r>
            <a:r>
              <a:rPr lang="tr-TR" sz="2400" dirty="0"/>
              <a:t> döngüsünü sonlandırmanın bir diğer yolu </a:t>
            </a:r>
            <a:r>
              <a:rPr lang="tr-TR" sz="2400" dirty="0" err="1"/>
              <a:t>while</a:t>
            </a:r>
            <a:r>
              <a:rPr lang="tr-TR" sz="2400" dirty="0"/>
              <a:t> komutunun yanında </a:t>
            </a:r>
            <a:r>
              <a:rPr lang="tr-TR" sz="2400" dirty="0" err="1">
                <a:solidFill>
                  <a:srgbClr val="FF0000"/>
                </a:solidFill>
              </a:rPr>
              <a:t>False</a:t>
            </a:r>
            <a:r>
              <a:rPr lang="tr-TR" sz="2400" dirty="0"/>
              <a:t> komutunu kullanmaktır.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13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durum=True</a:t>
            </a:r>
          </a:p>
          <a:p>
            <a:pPr>
              <a:buNone/>
            </a:pPr>
            <a:r>
              <a:rPr lang="tr-TR" sz="2400" dirty="0" err="1"/>
              <a:t>while</a:t>
            </a:r>
            <a:r>
              <a:rPr lang="tr-TR" sz="2400" dirty="0"/>
              <a:t> durum: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sayi</a:t>
            </a:r>
            <a:r>
              <a:rPr lang="tr-TR" sz="2400" dirty="0"/>
              <a:t>=</a:t>
            </a:r>
            <a:r>
              <a:rPr lang="tr-TR" sz="2400" dirty="0" err="1"/>
              <a:t>int</a:t>
            </a:r>
            <a:r>
              <a:rPr lang="tr-TR" sz="2400" dirty="0"/>
              <a:t>(</a:t>
            </a:r>
            <a:r>
              <a:rPr lang="tr-TR" sz="2400" dirty="0" err="1"/>
              <a:t>input</a:t>
            </a:r>
            <a:r>
              <a:rPr lang="tr-TR" sz="2400" dirty="0"/>
              <a:t>("50'den küçük bir sayı giriniz"))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sayi</a:t>
            </a:r>
            <a:r>
              <a:rPr lang="tr-TR" sz="2400" dirty="0"/>
              <a:t>&gt;50:</a:t>
            </a:r>
          </a:p>
          <a:p>
            <a:pPr>
              <a:buNone/>
            </a:pPr>
            <a:r>
              <a:rPr lang="tr-TR" sz="2400" dirty="0"/>
              <a:t>        durum=</a:t>
            </a:r>
            <a:r>
              <a:rPr lang="tr-TR" sz="2400"/>
              <a:t>False</a:t>
            </a:r>
            <a:endParaRPr lang="tr-TR" sz="2400" dirty="0"/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("50DEN BÜYÜK BİR SAYI GİRDİNİZ")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14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sz="2400" dirty="0" err="1"/>
              <a:t>ghakki</a:t>
            </a:r>
            <a:r>
              <a:rPr lang="tr-TR" sz="2400" dirty="0"/>
              <a:t>=3</a:t>
            </a:r>
          </a:p>
          <a:p>
            <a:pPr>
              <a:buNone/>
            </a:pPr>
            <a:r>
              <a:rPr lang="tr-TR" sz="2400" dirty="0" err="1"/>
              <a:t>kadi</a:t>
            </a:r>
            <a:r>
              <a:rPr lang="tr-TR" sz="2400" dirty="0"/>
              <a:t>="</a:t>
            </a:r>
            <a:r>
              <a:rPr lang="tr-TR" sz="2400" dirty="0" err="1"/>
              <a:t>admin</a:t>
            </a:r>
            <a:r>
              <a:rPr lang="tr-TR" sz="2400" dirty="0"/>
              <a:t>"</a:t>
            </a:r>
          </a:p>
          <a:p>
            <a:pPr>
              <a:buNone/>
            </a:pPr>
            <a:r>
              <a:rPr lang="tr-TR" sz="2400" dirty="0" err="1"/>
              <a:t>sifre</a:t>
            </a:r>
            <a:r>
              <a:rPr lang="tr-TR" sz="2400" dirty="0"/>
              <a:t>="12345"</a:t>
            </a:r>
          </a:p>
          <a:p>
            <a:pPr>
              <a:buNone/>
            </a:pPr>
            <a:r>
              <a:rPr lang="tr-TR" sz="2400" dirty="0" err="1"/>
              <a:t>while</a:t>
            </a:r>
            <a:r>
              <a:rPr lang="tr-TR" sz="2400" dirty="0"/>
              <a:t> </a:t>
            </a:r>
            <a:r>
              <a:rPr lang="tr-TR" sz="2400" dirty="0" err="1"/>
              <a:t>True</a:t>
            </a:r>
            <a:r>
              <a:rPr lang="tr-TR" sz="2400" dirty="0"/>
              <a:t>: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print</a:t>
            </a:r>
            <a:r>
              <a:rPr lang="tr-TR" sz="2400" dirty="0"/>
              <a:t>("GİRİŞ HAKKI",</a:t>
            </a:r>
            <a:r>
              <a:rPr lang="tr-TR" sz="2400" dirty="0" err="1"/>
              <a:t>ghakki</a:t>
            </a:r>
            <a:r>
              <a:rPr lang="tr-TR" sz="2400" dirty="0"/>
              <a:t>)</a:t>
            </a:r>
          </a:p>
          <a:p>
            <a:pPr>
              <a:buNone/>
            </a:pPr>
            <a:r>
              <a:rPr lang="tr-TR" sz="2400" dirty="0"/>
              <a:t>    hesap=</a:t>
            </a:r>
            <a:r>
              <a:rPr lang="tr-TR" sz="2400" dirty="0" err="1"/>
              <a:t>input</a:t>
            </a:r>
            <a:r>
              <a:rPr lang="tr-TR" sz="2400" dirty="0"/>
              <a:t>("KULLANICI ADINIZI GİRİNİZ")</a:t>
            </a:r>
          </a:p>
          <a:p>
            <a:pPr>
              <a:buNone/>
            </a:pPr>
            <a:r>
              <a:rPr lang="tr-TR" sz="2400" dirty="0"/>
              <a:t>    parola=</a:t>
            </a:r>
            <a:r>
              <a:rPr lang="tr-TR" sz="2400" dirty="0" err="1"/>
              <a:t>input</a:t>
            </a:r>
            <a:r>
              <a:rPr lang="tr-TR" sz="2400" dirty="0"/>
              <a:t>("PAROLANIZI GİRİNİZ")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print</a:t>
            </a:r>
            <a:r>
              <a:rPr lang="tr-TR" sz="2400" dirty="0"/>
              <a:t>("")</a:t>
            </a:r>
          </a:p>
          <a:p>
            <a:pPr>
              <a:buNone/>
            </a:pPr>
            <a:r>
              <a:rPr lang="tr-TR" sz="2400" dirty="0"/>
              <a:t>   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kadi</a:t>
            </a:r>
            <a:r>
              <a:rPr lang="tr-TR" sz="2400" dirty="0"/>
              <a:t>==hesap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sifre</a:t>
            </a:r>
            <a:r>
              <a:rPr lang="tr-TR" sz="2400" dirty="0"/>
              <a:t>==parola: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("SİSTEME GİRİŞ YAPTINIZ")</a:t>
            </a:r>
          </a:p>
          <a:p>
            <a:pPr>
              <a:buNone/>
            </a:pPr>
            <a:r>
              <a:rPr lang="tr-TR" sz="2400" dirty="0"/>
              <a:t>        break</a:t>
            </a:r>
          </a:p>
          <a:p>
            <a:pPr>
              <a:buNone/>
            </a:pPr>
            <a:r>
              <a:rPr lang="tr-TR" sz="2400" dirty="0"/>
              <a:t>    else: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ghakki</a:t>
            </a:r>
            <a:r>
              <a:rPr lang="tr-TR" sz="2400" dirty="0"/>
              <a:t>=</a:t>
            </a:r>
            <a:r>
              <a:rPr lang="tr-TR" sz="2400" dirty="0" err="1"/>
              <a:t>ghakki</a:t>
            </a:r>
            <a:r>
              <a:rPr lang="tr-TR" sz="2400" dirty="0"/>
              <a:t>-1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print</a:t>
            </a:r>
            <a:r>
              <a:rPr lang="tr-TR" sz="2400" dirty="0"/>
              <a:t>("KULLANICI ADI VEYA ŞİFRENİZ YANLIŞ TEKRAR DENEYİNİZ")</a:t>
            </a:r>
          </a:p>
          <a:p>
            <a:pPr>
              <a:buNone/>
            </a:pPr>
            <a:r>
              <a:rPr lang="tr-TR" sz="2400" dirty="0"/>
              <a:t>       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ghakki</a:t>
            </a:r>
            <a:r>
              <a:rPr lang="tr-TR" sz="2400" dirty="0"/>
              <a:t>==0:</a:t>
            </a:r>
          </a:p>
          <a:p>
            <a:pPr>
              <a:buNone/>
            </a:pPr>
            <a:r>
              <a:rPr lang="tr-TR" sz="2400" dirty="0"/>
              <a:t>            </a:t>
            </a:r>
            <a:r>
              <a:rPr lang="tr-TR" sz="2400" dirty="0" err="1"/>
              <a:t>print</a:t>
            </a:r>
            <a:r>
              <a:rPr lang="tr-TR" sz="2400" dirty="0"/>
              <a:t>("GİRİŞ HAKKINIZ SONA ERDİ. SİSTEMDEN ÇIKIŞ YAPILDI.")</a:t>
            </a:r>
          </a:p>
          <a:p>
            <a:pPr>
              <a:buNone/>
            </a:pPr>
            <a:r>
              <a:rPr lang="tr-TR" sz="2400" dirty="0"/>
              <a:t>            break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2097</TotalTime>
  <Words>1649</Words>
  <Application>Microsoft Office PowerPoint</Application>
  <PresentationFormat>Geniş ekran</PresentationFormat>
  <Paragraphs>199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Book Antiqua</vt:lpstr>
      <vt:lpstr>Calibri</vt:lpstr>
      <vt:lpstr>Calibri Light</vt:lpstr>
      <vt:lpstr>Rockwell</vt:lpstr>
      <vt:lpstr>Wingdings</vt:lpstr>
      <vt:lpstr>Atlas</vt:lpstr>
      <vt:lpstr>PYTHON PROGRAMLAMA DİLİ</vt:lpstr>
      <vt:lpstr>“While” Döngüsü</vt:lpstr>
      <vt:lpstr>“While” Döngüsü</vt:lpstr>
      <vt:lpstr>ÖRNEK 11</vt:lpstr>
      <vt:lpstr>“While” Döngüsü</vt:lpstr>
      <vt:lpstr>ÖRNEK 12</vt:lpstr>
      <vt:lpstr>“While” Döngüsü</vt:lpstr>
      <vt:lpstr>ÖRNEK 13</vt:lpstr>
      <vt:lpstr>ÖRNEK 14</vt:lpstr>
      <vt:lpstr>ÖRNEK 15</vt:lpstr>
      <vt:lpstr>«For» Döngüsü</vt:lpstr>
      <vt:lpstr>ÖRNEK 16</vt:lpstr>
      <vt:lpstr>ÖRNEK 16</vt:lpstr>
      <vt:lpstr>ÖRNEK 17</vt:lpstr>
      <vt:lpstr>ÖRNEK 18</vt:lpstr>
      <vt:lpstr>LİSTELER</vt:lpstr>
      <vt:lpstr>LİSTELER</vt:lpstr>
      <vt:lpstr>LİSTELER</vt:lpstr>
      <vt:lpstr>ÖRNEK 19</vt:lpstr>
      <vt:lpstr>ÖRNEK 20</vt:lpstr>
      <vt:lpstr>ÖRNEK 21 STOK TAKİP PROGRAMI</vt:lpstr>
      <vt:lpstr>ÖRNEK 21 STOK TAKİP PROGRAMI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Bilal</dc:creator>
  <cp:lastModifiedBy>BTöğretmen</cp:lastModifiedBy>
  <cp:revision>167</cp:revision>
  <dcterms:created xsi:type="dcterms:W3CDTF">2017-04-12T06:43:19Z</dcterms:created>
  <dcterms:modified xsi:type="dcterms:W3CDTF">2019-03-04T12:11:45Z</dcterms:modified>
</cp:coreProperties>
</file>