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8"/>
  </p:notesMasterIdLst>
  <p:sldIdLst>
    <p:sldId id="256" r:id="rId2"/>
    <p:sldId id="276" r:id="rId3"/>
    <p:sldId id="277" r:id="rId4"/>
    <p:sldId id="298" r:id="rId5"/>
    <p:sldId id="29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90" r:id="rId18"/>
    <p:sldId id="289" r:id="rId19"/>
    <p:sldId id="291" r:id="rId20"/>
    <p:sldId id="292" r:id="rId21"/>
    <p:sldId id="293" r:id="rId22"/>
    <p:sldId id="299" r:id="rId23"/>
    <p:sldId id="300" r:id="rId24"/>
    <p:sldId id="302" r:id="rId25"/>
    <p:sldId id="303" r:id="rId26"/>
    <p:sldId id="304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0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21D67-44B3-42A2-84CF-307B98ED3BB5}" type="datetimeFigureOut">
              <a:rPr lang="tr-TR" smtClean="0"/>
              <a:pPr/>
              <a:t>25.12.2018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FE101-CA8F-47DC-BE7F-B3AE3B22CE5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12/25/2018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12/25/2018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12/25/2018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12/25/2018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12/25/2018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ython.or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ython.org/ftp/python/3.7.1/python-3.7.1.ex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52FD7-76EF-4EBF-8807-5A08A9C8E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2186" y="1951932"/>
            <a:ext cx="8679915" cy="1748729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Book Antiqua" pitchFamily="18" charset="0"/>
              </a:rPr>
              <a:t>PYTHON</a:t>
            </a:r>
            <a:br>
              <a:rPr lang="tr-TR" sz="4000" dirty="0">
                <a:latin typeface="Book Antiqua" pitchFamily="18" charset="0"/>
              </a:rPr>
            </a:br>
            <a:r>
              <a:rPr lang="tr-TR" sz="4000" dirty="0">
                <a:latin typeface="Book Antiqua" pitchFamily="18" charset="0"/>
              </a:rPr>
              <a:t>PROGRAMLAMA DİLİ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8D8C1-1062-49B2-BB56-D9F8E5DA6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3333" y="3848602"/>
            <a:ext cx="8673427" cy="1322587"/>
          </a:xfrm>
        </p:spPr>
        <p:txBody>
          <a:bodyPr/>
          <a:lstStyle/>
          <a:p>
            <a:r>
              <a:rPr lang="tr-TR" dirty="0">
                <a:latin typeface="Book Antiqua" pitchFamily="18" charset="0"/>
              </a:rPr>
              <a:t>BİLGİSAYAR BİLİMİ DERSİ – Kur 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4C8D8C1-1062-49B2-BB56-D9F8E5DA6EB6}"/>
              </a:ext>
            </a:extLst>
          </p:cNvPr>
          <p:cNvSpPr txBox="1">
            <a:spLocks/>
          </p:cNvSpPr>
          <p:nvPr/>
        </p:nvSpPr>
        <p:spPr>
          <a:xfrm>
            <a:off x="1652144" y="4235780"/>
            <a:ext cx="8673427" cy="1322587"/>
          </a:xfrm>
          <a:prstGeom prst="rect">
            <a:avLst/>
          </a:prstGeom>
        </p:spPr>
        <p:txBody>
          <a:bodyPr vert="horz" lIns="91440" tIns="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tabLst/>
              <a:defRPr/>
            </a:pPr>
            <a:r>
              <a:rPr kumimoji="0" lang="tr-TR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FFFEFF"/>
                </a:solidFill>
                <a:effectLst/>
                <a:uLnTx/>
                <a:uFillTx/>
                <a:latin typeface="Book Antiqua" pitchFamily="18" charset="0"/>
              </a:rPr>
              <a:t>Bilâl</a:t>
            </a:r>
            <a:r>
              <a:rPr kumimoji="0" lang="tr-TR" sz="1300" b="0" i="0" u="none" strike="noStrike" kern="1200" cap="none" spc="0" normalizeH="0" baseline="0" noProof="0" dirty="0">
                <a:ln>
                  <a:noFill/>
                </a:ln>
                <a:solidFill>
                  <a:srgbClr val="FFFEFF"/>
                </a:solidFill>
                <a:effectLst/>
                <a:uLnTx/>
                <a:uFillTx/>
                <a:latin typeface="Book Antiqua" pitchFamily="18" charset="0"/>
              </a:rPr>
              <a:t> AYDEMİR</a:t>
            </a:r>
            <a:br>
              <a:rPr kumimoji="0" lang="tr-TR" sz="1300" b="0" i="0" u="none" strike="noStrike" kern="1200" cap="none" spc="0" normalizeH="0" baseline="0" noProof="0" dirty="0">
                <a:ln>
                  <a:noFill/>
                </a:ln>
                <a:solidFill>
                  <a:srgbClr val="FFFEFF"/>
                </a:solidFill>
                <a:effectLst/>
                <a:uLnTx/>
                <a:uFillTx/>
                <a:latin typeface="Book Antiqua" pitchFamily="18" charset="0"/>
              </a:rPr>
            </a:br>
            <a:r>
              <a:rPr kumimoji="0" lang="tr-TR" sz="1300" b="0" i="0" u="none" strike="noStrike" kern="1200" cap="none" spc="0" normalizeH="0" baseline="0" noProof="0" dirty="0">
                <a:ln>
                  <a:noFill/>
                </a:ln>
                <a:solidFill>
                  <a:srgbClr val="FFFEFF"/>
                </a:solidFill>
                <a:effectLst/>
                <a:uLnTx/>
                <a:uFillTx/>
                <a:latin typeface="Book Antiqua" pitchFamily="18" charset="0"/>
              </a:rPr>
              <a:t>Bilişim</a:t>
            </a:r>
            <a:r>
              <a:rPr kumimoji="0" lang="tr-TR" sz="1300" b="0" i="0" u="none" strike="noStrike" kern="1200" cap="none" spc="0" normalizeH="0" noProof="0" dirty="0">
                <a:ln>
                  <a:noFill/>
                </a:ln>
                <a:solidFill>
                  <a:srgbClr val="FFFEFF"/>
                </a:solidFill>
                <a:effectLst/>
                <a:uLnTx/>
                <a:uFillTx/>
                <a:latin typeface="Book Antiqua" pitchFamily="18" charset="0"/>
              </a:rPr>
              <a:t> Tek. </a:t>
            </a:r>
            <a:r>
              <a:rPr kumimoji="0" lang="tr-TR" sz="1300" b="0" i="0" u="none" strike="noStrike" kern="1200" cap="none" spc="0" normalizeH="0" noProof="0" dirty="0" err="1">
                <a:ln>
                  <a:noFill/>
                </a:ln>
                <a:solidFill>
                  <a:srgbClr val="FFFEFF"/>
                </a:solidFill>
                <a:effectLst/>
                <a:uLnTx/>
                <a:uFillTx/>
                <a:latin typeface="Book Antiqua" pitchFamily="18" charset="0"/>
              </a:rPr>
              <a:t>Öğrt</a:t>
            </a:r>
            <a:r>
              <a:rPr kumimoji="0" lang="tr-TR" sz="1300" b="0" i="0" u="none" strike="noStrike" kern="1200" cap="none" spc="0" normalizeH="0" noProof="0" dirty="0">
                <a:ln>
                  <a:noFill/>
                </a:ln>
                <a:solidFill>
                  <a:srgbClr val="FFFEFF"/>
                </a:solidFill>
                <a:effectLst/>
                <a:uLnTx/>
                <a:uFillTx/>
                <a:latin typeface="Book Antiqua" pitchFamily="18" charset="0"/>
              </a:rPr>
              <a:t>.</a:t>
            </a:r>
            <a:endParaRPr kumimoji="0" lang="tr-TR" sz="1300" b="0" i="0" u="none" strike="noStrike" kern="1200" cap="none" spc="0" normalizeH="0" baseline="0" noProof="0" dirty="0">
              <a:ln>
                <a:noFill/>
              </a:ln>
              <a:solidFill>
                <a:srgbClr val="FFFEFF"/>
              </a:solidFill>
              <a:effectLst/>
              <a:uLnTx/>
              <a:uFillTx/>
              <a:latin typeface="Book Antiqua" pitchFamily="18" charset="0"/>
            </a:endParaRPr>
          </a:p>
        </p:txBody>
      </p:sp>
      <p:pic>
        <p:nvPicPr>
          <p:cNvPr id="6" name="5 Resim" descr="logo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6555" y="560174"/>
            <a:ext cx="1251864" cy="1318054"/>
          </a:xfrm>
          <a:prstGeom prst="rect">
            <a:avLst/>
          </a:prstGeom>
        </p:spPr>
      </p:pic>
      <p:pic>
        <p:nvPicPr>
          <p:cNvPr id="3074" name="Picture 2" descr="computer security png ile ilgili gÃ¶rsel sonucu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-76200" y="1147762"/>
            <a:ext cx="4275138" cy="42751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6286841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Örnek 2</a:t>
            </a:r>
            <a:endParaRPr lang="tr-TR" sz="3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6146453" cy="563571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sz="2800" dirty="0"/>
              <a:t>DEĞİŞKEN VE METİNLER BİRLİKTE YAZDIRILABİLİR</a:t>
            </a:r>
          </a:p>
          <a:p>
            <a:r>
              <a:rPr lang="tr-TR" sz="2800" dirty="0" err="1"/>
              <a:t>print</a:t>
            </a:r>
            <a:r>
              <a:rPr lang="tr-TR" sz="2800" dirty="0"/>
              <a:t>("Profil Bilgileri")</a:t>
            </a:r>
          </a:p>
          <a:p>
            <a:r>
              <a:rPr lang="tr-TR" sz="2800" dirty="0"/>
              <a:t>yas=20</a:t>
            </a:r>
          </a:p>
          <a:p>
            <a:r>
              <a:rPr lang="tr-TR" sz="2800" dirty="0"/>
              <a:t>ad="Selim"</a:t>
            </a:r>
          </a:p>
          <a:p>
            <a:r>
              <a:rPr lang="tr-TR" sz="2800" dirty="0" err="1"/>
              <a:t>soyad</a:t>
            </a:r>
            <a:r>
              <a:rPr lang="tr-TR" sz="2800" dirty="0"/>
              <a:t>="YERLİ"</a:t>
            </a:r>
          </a:p>
          <a:p>
            <a:r>
              <a:rPr lang="tr-TR" sz="2800" dirty="0"/>
              <a:t>meslek="Mühendis"</a:t>
            </a:r>
          </a:p>
          <a:p>
            <a:r>
              <a:rPr lang="tr-TR" sz="2800" dirty="0" err="1"/>
              <a:t>print</a:t>
            </a:r>
            <a:r>
              <a:rPr lang="tr-TR" sz="2800" dirty="0"/>
              <a:t>("</a:t>
            </a:r>
            <a:r>
              <a:rPr lang="tr-TR" sz="2800" dirty="0" err="1"/>
              <a:t>Mezunlerımızdan</a:t>
            </a:r>
            <a:r>
              <a:rPr lang="tr-TR" sz="2800" dirty="0"/>
              <a:t>",</a:t>
            </a:r>
            <a:r>
              <a:rPr lang="tr-TR" sz="2800" dirty="0" err="1"/>
              <a:t>ad,soyad,yas,"yaşındadır.",meslek,"olarak</a:t>
            </a:r>
            <a:r>
              <a:rPr lang="tr-TR" sz="2800" dirty="0"/>
              <a:t> çalışmaktadır")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Örnek 3</a:t>
            </a:r>
            <a:endParaRPr lang="tr-TR" sz="3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6146453" cy="5635714"/>
          </a:xfrm>
        </p:spPr>
        <p:txBody>
          <a:bodyPr>
            <a:normAutofit/>
          </a:bodyPr>
          <a:lstStyle/>
          <a:p>
            <a:r>
              <a:rPr lang="tr-TR" sz="2800" dirty="0"/>
              <a:t>sayi1=15</a:t>
            </a:r>
          </a:p>
          <a:p>
            <a:r>
              <a:rPr lang="tr-TR" sz="2800" dirty="0"/>
              <a:t>sayi2=20</a:t>
            </a:r>
          </a:p>
          <a:p>
            <a:r>
              <a:rPr lang="tr-TR" sz="2800" dirty="0"/>
              <a:t>sayi3=5</a:t>
            </a:r>
          </a:p>
          <a:p>
            <a:r>
              <a:rPr lang="tr-TR" sz="2800" dirty="0"/>
              <a:t>sayi4=18</a:t>
            </a:r>
          </a:p>
          <a:p>
            <a:endParaRPr lang="tr-TR" sz="2800" dirty="0"/>
          </a:p>
          <a:p>
            <a:r>
              <a:rPr lang="tr-TR" sz="2800" dirty="0" err="1"/>
              <a:t>print</a:t>
            </a:r>
            <a:r>
              <a:rPr lang="tr-TR" sz="2800" dirty="0"/>
              <a:t>(sayi1+sayi2+sayi3+sayi4)</a:t>
            </a:r>
          </a:p>
          <a:p>
            <a:r>
              <a:rPr lang="tr-TR" sz="2800" dirty="0" err="1"/>
              <a:t>print</a:t>
            </a:r>
            <a:r>
              <a:rPr lang="tr-TR" sz="2800" dirty="0"/>
              <a:t>(sayi1-sayi2*sayi3/sayi4)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VERİ GİRİŞİ</a:t>
            </a:r>
            <a:endParaRPr lang="tr-TR" sz="3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6146453" cy="5635714"/>
          </a:xfrm>
        </p:spPr>
        <p:txBody>
          <a:bodyPr>
            <a:normAutofit/>
          </a:bodyPr>
          <a:lstStyle/>
          <a:p>
            <a:r>
              <a:rPr lang="tr-TR" sz="2800" dirty="0" err="1">
                <a:solidFill>
                  <a:srgbClr val="FF0000"/>
                </a:solidFill>
              </a:rPr>
              <a:t>input</a:t>
            </a:r>
            <a:r>
              <a:rPr lang="tr-TR" sz="2800" dirty="0">
                <a:solidFill>
                  <a:srgbClr val="FF0000"/>
                </a:solidFill>
              </a:rPr>
              <a:t>()</a:t>
            </a:r>
          </a:p>
          <a:p>
            <a:pPr lvl="1"/>
            <a:r>
              <a:rPr lang="tr-TR" sz="2600" dirty="0"/>
              <a:t>Kullanıcıdan veri girişi için kullanılır.</a:t>
            </a:r>
          </a:p>
          <a:p>
            <a:pPr lvl="1">
              <a:buNone/>
            </a:pPr>
            <a:r>
              <a:rPr lang="tr-TR" sz="2600" dirty="0"/>
              <a:t>ÖRN: </a:t>
            </a:r>
          </a:p>
          <a:p>
            <a:pPr lvl="1">
              <a:buNone/>
            </a:pPr>
            <a:r>
              <a:rPr lang="tr-TR" sz="2600" dirty="0" err="1"/>
              <a:t>input</a:t>
            </a:r>
            <a:r>
              <a:rPr lang="tr-TR" sz="2600" dirty="0"/>
              <a:t>("BİR SAYI GİRİNİZ")</a:t>
            </a:r>
          </a:p>
          <a:p>
            <a:pPr lvl="1">
              <a:buNone/>
            </a:pPr>
            <a:r>
              <a:rPr lang="tr-TR" sz="2600" dirty="0"/>
              <a:t>isim=</a:t>
            </a:r>
            <a:r>
              <a:rPr lang="tr-TR" sz="2600" dirty="0" err="1"/>
              <a:t>input</a:t>
            </a:r>
            <a:r>
              <a:rPr lang="tr-TR" sz="2600" dirty="0"/>
              <a:t>(“ADINIZI GİRİNİZ”)</a:t>
            </a:r>
          </a:p>
          <a:p>
            <a:endParaRPr lang="tr-TR" sz="2800" dirty="0"/>
          </a:p>
          <a:p>
            <a:endParaRPr lang="tr-TR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Örnek 4</a:t>
            </a:r>
            <a:endParaRPr lang="tr-TR" sz="3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6146453" cy="5635714"/>
          </a:xfrm>
        </p:spPr>
        <p:txBody>
          <a:bodyPr>
            <a:normAutofit/>
          </a:bodyPr>
          <a:lstStyle/>
          <a:p>
            <a:r>
              <a:rPr lang="tr-TR" sz="2800" dirty="0"/>
              <a:t>ad=</a:t>
            </a:r>
            <a:r>
              <a:rPr lang="tr-TR" sz="2800" dirty="0" err="1"/>
              <a:t>input</a:t>
            </a:r>
            <a:r>
              <a:rPr lang="tr-TR" sz="2800" dirty="0"/>
              <a:t>("ADINIZI GİRİNİZ")</a:t>
            </a:r>
          </a:p>
          <a:p>
            <a:r>
              <a:rPr lang="tr-TR" sz="2800" dirty="0" err="1"/>
              <a:t>soyad</a:t>
            </a:r>
            <a:r>
              <a:rPr lang="tr-TR" sz="2800" dirty="0"/>
              <a:t>=</a:t>
            </a:r>
            <a:r>
              <a:rPr lang="tr-TR" sz="2800" dirty="0" err="1"/>
              <a:t>input</a:t>
            </a:r>
            <a:r>
              <a:rPr lang="tr-TR" sz="2800" dirty="0"/>
              <a:t>("SOYADINIZI GİRİNİZ")</a:t>
            </a:r>
          </a:p>
          <a:p>
            <a:endParaRPr lang="tr-TR" sz="2800" dirty="0"/>
          </a:p>
          <a:p>
            <a:r>
              <a:rPr lang="tr-TR" sz="2800" dirty="0" err="1"/>
              <a:t>print</a:t>
            </a:r>
            <a:r>
              <a:rPr lang="tr-TR" sz="2800" dirty="0"/>
              <a:t>("Merhaba",ad,</a:t>
            </a:r>
            <a:r>
              <a:rPr lang="tr-TR" sz="2800" dirty="0" err="1"/>
              <a:t>soyad</a:t>
            </a:r>
            <a:r>
              <a:rPr lang="tr-TR" sz="2800" dirty="0"/>
              <a:t>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Örnek 4</a:t>
            </a:r>
            <a:endParaRPr lang="tr-TR" sz="3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6146453" cy="5635714"/>
          </a:xfrm>
        </p:spPr>
        <p:txBody>
          <a:bodyPr>
            <a:normAutofit/>
          </a:bodyPr>
          <a:lstStyle/>
          <a:p>
            <a:r>
              <a:rPr lang="tr-TR" sz="2800" dirty="0"/>
              <a:t>ad=</a:t>
            </a:r>
            <a:r>
              <a:rPr lang="tr-TR" sz="2800" dirty="0" err="1"/>
              <a:t>input</a:t>
            </a:r>
            <a:r>
              <a:rPr lang="tr-TR" sz="2800" dirty="0"/>
              <a:t>("ADINIZI GİRİNİZ")</a:t>
            </a:r>
          </a:p>
          <a:p>
            <a:r>
              <a:rPr lang="tr-TR" sz="2800" dirty="0" err="1"/>
              <a:t>soyad</a:t>
            </a:r>
            <a:r>
              <a:rPr lang="tr-TR" sz="2800" dirty="0"/>
              <a:t>=</a:t>
            </a:r>
            <a:r>
              <a:rPr lang="tr-TR" sz="2800" dirty="0" err="1"/>
              <a:t>input</a:t>
            </a:r>
            <a:r>
              <a:rPr lang="tr-TR" sz="2800" dirty="0"/>
              <a:t>("SOYADINIZI GİRİNİZ")</a:t>
            </a:r>
          </a:p>
          <a:p>
            <a:endParaRPr lang="tr-TR" sz="2800" dirty="0"/>
          </a:p>
          <a:p>
            <a:r>
              <a:rPr lang="tr-TR" sz="2800" dirty="0" err="1"/>
              <a:t>print</a:t>
            </a:r>
            <a:r>
              <a:rPr lang="tr-TR" sz="2800" dirty="0"/>
              <a:t>("Merhaba",ad,</a:t>
            </a:r>
            <a:r>
              <a:rPr lang="tr-TR" sz="2800" dirty="0" err="1"/>
              <a:t>soyad</a:t>
            </a:r>
            <a:r>
              <a:rPr lang="tr-TR" sz="2800" dirty="0"/>
              <a:t>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 err="1">
                <a:latin typeface="Book Antiqua" pitchFamily="18" charset="0"/>
              </a:rPr>
              <a:t>int</a:t>
            </a:r>
            <a:r>
              <a:rPr lang="tr-TR" sz="3800" b="1" spc="-5" dirty="0">
                <a:latin typeface="Book Antiqua" pitchFamily="18" charset="0"/>
              </a:rPr>
              <a:t>()</a:t>
            </a:r>
            <a:br>
              <a:rPr lang="tr-TR" sz="3800" b="1" spc="-5" dirty="0">
                <a:latin typeface="Book Antiqua" pitchFamily="18" charset="0"/>
              </a:rPr>
            </a:br>
            <a:r>
              <a:rPr lang="tr-TR" sz="3800" b="1" spc="-5" dirty="0">
                <a:latin typeface="Book Antiqua" pitchFamily="18" charset="0"/>
              </a:rPr>
              <a:t>Kullanımı</a:t>
            </a:r>
            <a:endParaRPr lang="tr-TR" sz="3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6146453" cy="5635714"/>
          </a:xfrm>
        </p:spPr>
        <p:txBody>
          <a:bodyPr>
            <a:normAutofit/>
          </a:bodyPr>
          <a:lstStyle/>
          <a:p>
            <a:r>
              <a:rPr lang="tr-TR" sz="2800" dirty="0" err="1"/>
              <a:t>input</a:t>
            </a:r>
            <a:r>
              <a:rPr lang="tr-TR" sz="2800" dirty="0"/>
              <a:t>() fonksiyonundan gelen veri her zaman bir karakter dizisidir. Dolayısıyla bu fonksiyondan gelen veriyle herhangi bir aritmetik işlem yapabilmek için öncelikle bu veriyi bir sayıya dönüştürmemiz gerekir. Bu dönüştürme işlemi için </a:t>
            </a:r>
            <a:r>
              <a:rPr lang="tr-TR" sz="2800" dirty="0" err="1">
                <a:solidFill>
                  <a:srgbClr val="FF0000"/>
                </a:solidFill>
              </a:rPr>
              <a:t>int</a:t>
            </a:r>
            <a:r>
              <a:rPr lang="tr-TR" sz="2800" dirty="0">
                <a:solidFill>
                  <a:srgbClr val="FF0000"/>
                </a:solidFill>
              </a:rPr>
              <a:t>()</a:t>
            </a:r>
            <a:r>
              <a:rPr lang="tr-TR" sz="2800" dirty="0"/>
              <a:t> adlı özel bir dönüştürücü fonksiyondan yararlanacağız. 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Örnek 5</a:t>
            </a:r>
            <a:endParaRPr lang="tr-TR" sz="3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6146453" cy="5635714"/>
          </a:xfrm>
        </p:spPr>
        <p:txBody>
          <a:bodyPr>
            <a:normAutofit fontScale="85000" lnSpcReduction="20000"/>
          </a:bodyPr>
          <a:lstStyle/>
          <a:p>
            <a:r>
              <a:rPr lang="tr-TR" sz="2800" dirty="0" err="1"/>
              <a:t>print</a:t>
            </a:r>
            <a:r>
              <a:rPr lang="tr-TR" sz="2800" dirty="0"/>
              <a:t>("1. Sayıyı giriniz")</a:t>
            </a:r>
          </a:p>
          <a:p>
            <a:r>
              <a:rPr lang="tr-TR" sz="2800" dirty="0"/>
              <a:t>sayi1=</a:t>
            </a:r>
            <a:r>
              <a:rPr lang="tr-TR" sz="2800" dirty="0" err="1"/>
              <a:t>int</a:t>
            </a:r>
            <a:r>
              <a:rPr lang="tr-TR" sz="2800" dirty="0"/>
              <a:t>(</a:t>
            </a:r>
            <a:r>
              <a:rPr lang="tr-TR" sz="2800" dirty="0" err="1"/>
              <a:t>input</a:t>
            </a:r>
            <a:r>
              <a:rPr lang="tr-TR" sz="2800" dirty="0"/>
              <a:t>())</a:t>
            </a:r>
          </a:p>
          <a:p>
            <a:r>
              <a:rPr lang="tr-TR" sz="2800" dirty="0" err="1"/>
              <a:t>print</a:t>
            </a:r>
            <a:r>
              <a:rPr lang="tr-TR" sz="2800" dirty="0"/>
              <a:t>("2. Sayıyı giriniz")</a:t>
            </a:r>
          </a:p>
          <a:p>
            <a:r>
              <a:rPr lang="tr-TR" sz="2800" dirty="0"/>
              <a:t>sayi2=</a:t>
            </a:r>
            <a:r>
              <a:rPr lang="tr-TR" sz="2800" dirty="0" err="1"/>
              <a:t>int</a:t>
            </a:r>
            <a:r>
              <a:rPr lang="tr-TR" sz="2800" dirty="0"/>
              <a:t>(</a:t>
            </a:r>
            <a:r>
              <a:rPr lang="tr-TR" sz="2800" dirty="0" err="1"/>
              <a:t>input</a:t>
            </a:r>
            <a:r>
              <a:rPr lang="tr-TR" sz="2800" dirty="0"/>
              <a:t>())</a:t>
            </a:r>
          </a:p>
          <a:p>
            <a:r>
              <a:rPr lang="tr-TR" sz="2800" dirty="0" err="1"/>
              <a:t>print</a:t>
            </a:r>
            <a:r>
              <a:rPr lang="tr-TR" sz="2800" dirty="0"/>
              <a:t>("GİRDİĞİNİZ SAYILARIN TOPLAMA SONUCU", sayi1+sayi2)</a:t>
            </a:r>
          </a:p>
          <a:p>
            <a:r>
              <a:rPr lang="tr-TR" sz="2800" dirty="0" err="1"/>
              <a:t>print</a:t>
            </a:r>
            <a:r>
              <a:rPr lang="tr-TR" sz="2800" dirty="0"/>
              <a:t>("GİRDİĞİNİZ SAYILARIN ÇIKARMA SONUCU", sayi1-sayi2)</a:t>
            </a:r>
          </a:p>
          <a:p>
            <a:r>
              <a:rPr lang="tr-TR" sz="2800" dirty="0" err="1"/>
              <a:t>print</a:t>
            </a:r>
            <a:r>
              <a:rPr lang="tr-TR" sz="2800" dirty="0"/>
              <a:t>("GİRDİĞİNİZ SAYILARIN ÇARPMA SONUCU", sayi1*sayi2)</a:t>
            </a:r>
          </a:p>
          <a:p>
            <a:r>
              <a:rPr lang="tr-TR" sz="2800" dirty="0" err="1"/>
              <a:t>print</a:t>
            </a:r>
            <a:r>
              <a:rPr lang="tr-TR" sz="2800" dirty="0"/>
              <a:t>("GİRDİĞİNİZ SAYILARIN BÖLME SONUCU", sayi1/sayi2)</a:t>
            </a:r>
          </a:p>
          <a:p>
            <a:endParaRPr lang="tr-TR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“EĞER” DURUMU</a:t>
            </a:r>
            <a:endParaRPr lang="tr-TR" sz="3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6146453" cy="5635714"/>
          </a:xfrm>
        </p:spPr>
        <p:txBody>
          <a:bodyPr>
            <a:norm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“</a:t>
            </a:r>
            <a:r>
              <a:rPr lang="tr-TR" sz="2400" b="1" dirty="0" err="1">
                <a:solidFill>
                  <a:srgbClr val="FF0000"/>
                </a:solidFill>
              </a:rPr>
              <a:t>if</a:t>
            </a:r>
            <a:r>
              <a:rPr lang="tr-TR" sz="2400" b="1" dirty="0">
                <a:solidFill>
                  <a:srgbClr val="FF0000"/>
                </a:solidFill>
              </a:rPr>
              <a:t>” </a:t>
            </a:r>
            <a:r>
              <a:rPr lang="tr-TR" sz="2400" b="1" dirty="0"/>
              <a:t>İfadesi</a:t>
            </a:r>
          </a:p>
          <a:p>
            <a:r>
              <a:rPr lang="tr-TR" sz="2800" dirty="0"/>
              <a:t>Türkçede EĞER anlamına gelen </a:t>
            </a:r>
          </a:p>
          <a:p>
            <a:r>
              <a:rPr lang="tr-TR" sz="2800" dirty="0" err="1"/>
              <a:t>if</a:t>
            </a:r>
            <a:r>
              <a:rPr lang="tr-TR" sz="2800" dirty="0"/>
              <a:t> ifadesi, adından da anlaşılacağı üzere, bir koşula bağlı durumları kontrol etmek amacıyla kullanılır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KOŞULLU DURUMLAR</a:t>
            </a:r>
            <a:endParaRPr lang="tr-TR" sz="3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6146453" cy="5635714"/>
          </a:xfrm>
        </p:spPr>
        <p:txBody>
          <a:bodyPr>
            <a:norm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x==y </a:t>
            </a:r>
            <a:r>
              <a:rPr lang="tr-TR" sz="2400" dirty="0"/>
              <a:t>Eğer x ve y birbirine eşitse doğrudur, değilse yanlıştır.</a:t>
            </a:r>
          </a:p>
          <a:p>
            <a:r>
              <a:rPr lang="tr-TR" sz="2400" b="1" dirty="0"/>
              <a:t> </a:t>
            </a:r>
            <a:r>
              <a:rPr lang="tr-TR" sz="2400" b="1" dirty="0">
                <a:solidFill>
                  <a:srgbClr val="FF0000"/>
                </a:solidFill>
              </a:rPr>
              <a:t>x&lt;=y </a:t>
            </a:r>
            <a:r>
              <a:rPr lang="tr-TR" sz="2400" dirty="0"/>
              <a:t>Eğer x, </a:t>
            </a:r>
            <a:r>
              <a:rPr lang="tr-TR" sz="2400" dirty="0" err="1"/>
              <a:t>y’den</a:t>
            </a:r>
            <a:r>
              <a:rPr lang="tr-TR" sz="2400" dirty="0"/>
              <a:t> küçük ya da eşitse doğrudur; değilse yanlıştır.</a:t>
            </a:r>
          </a:p>
          <a:p>
            <a:r>
              <a:rPr lang="tr-TR" sz="2400" b="1" dirty="0"/>
              <a:t> </a:t>
            </a:r>
            <a:r>
              <a:rPr lang="tr-TR" sz="2400" b="1" dirty="0">
                <a:solidFill>
                  <a:srgbClr val="FF0000"/>
                </a:solidFill>
              </a:rPr>
              <a:t>x&gt;y</a:t>
            </a:r>
            <a:r>
              <a:rPr lang="tr-TR" sz="2400" b="1" dirty="0"/>
              <a:t> </a:t>
            </a:r>
            <a:r>
              <a:rPr lang="tr-TR" sz="2400" dirty="0"/>
              <a:t>Eğer x, </a:t>
            </a:r>
            <a:r>
              <a:rPr lang="tr-TR" sz="2400" dirty="0" err="1"/>
              <a:t>y’den</a:t>
            </a:r>
            <a:r>
              <a:rPr lang="tr-TR" sz="2400" dirty="0"/>
              <a:t> büyükse doğrudur; değilse yanlıştır. </a:t>
            </a:r>
          </a:p>
          <a:p>
            <a:r>
              <a:rPr lang="tr-TR" sz="2400" b="1" dirty="0">
                <a:solidFill>
                  <a:srgbClr val="FF0000"/>
                </a:solidFill>
              </a:rPr>
              <a:t>x&gt;=y </a:t>
            </a:r>
            <a:r>
              <a:rPr lang="tr-TR" sz="2400" dirty="0"/>
              <a:t>Eğer x, </a:t>
            </a:r>
            <a:r>
              <a:rPr lang="tr-TR" sz="2400" dirty="0" err="1"/>
              <a:t>y’den</a:t>
            </a:r>
            <a:r>
              <a:rPr lang="tr-TR" sz="2400" dirty="0"/>
              <a:t> büyük ya da eşitse doğrudur; değilse yanlıştır. </a:t>
            </a:r>
          </a:p>
          <a:p>
            <a:r>
              <a:rPr lang="tr-TR" sz="2400" b="1" dirty="0">
                <a:solidFill>
                  <a:srgbClr val="FF0000"/>
                </a:solidFill>
              </a:rPr>
              <a:t>x!=y </a:t>
            </a:r>
            <a:r>
              <a:rPr lang="tr-TR" sz="2400" dirty="0"/>
              <a:t>Eğer x, </a:t>
            </a:r>
            <a:r>
              <a:rPr lang="tr-TR" sz="2400" dirty="0" err="1"/>
              <a:t>y’den</a:t>
            </a:r>
            <a:r>
              <a:rPr lang="tr-TR" sz="2400" dirty="0"/>
              <a:t> farklı ise (büyük ya da küçük) doğrudur; değilse yanlıştır. </a:t>
            </a:r>
            <a:endParaRPr lang="tr-TR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 err="1">
                <a:latin typeface="Book Antiqua" pitchFamily="18" charset="0"/>
              </a:rPr>
              <a:t>if</a:t>
            </a:r>
            <a:br>
              <a:rPr lang="tr-TR" sz="3800" b="1" spc="-5" dirty="0">
                <a:latin typeface="Book Antiqua" pitchFamily="18" charset="0"/>
              </a:rPr>
            </a:br>
            <a:r>
              <a:rPr lang="tr-TR" sz="3800" b="1" spc="-5" dirty="0">
                <a:latin typeface="Book Antiqua" pitchFamily="18" charset="0"/>
              </a:rPr>
              <a:t>KULLANIMI</a:t>
            </a:r>
            <a:endParaRPr lang="tr-TR" sz="38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842000" y="929574"/>
            <a:ext cx="4148137" cy="520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1193181" y="286886"/>
            <a:ext cx="2972419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PYTHON TARİHÇESİ</a:t>
            </a:r>
            <a:endParaRPr lang="tr-TR" sz="3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5955953" cy="5597614"/>
          </a:xfrm>
        </p:spPr>
        <p:txBody>
          <a:bodyPr>
            <a:normAutofit fontScale="92500" lnSpcReduction="10000"/>
          </a:bodyPr>
          <a:lstStyle/>
          <a:p>
            <a:r>
              <a:rPr lang="tr-TR" sz="2800" dirty="0" err="1"/>
              <a:t>Python</a:t>
            </a:r>
            <a:r>
              <a:rPr lang="tr-TR" sz="2800" dirty="0"/>
              <a:t> ilk olarak </a:t>
            </a:r>
            <a:r>
              <a:rPr lang="tr-TR" sz="2800" dirty="0" err="1"/>
              <a:t>Guido</a:t>
            </a:r>
            <a:r>
              <a:rPr lang="tr-TR" sz="2800" dirty="0"/>
              <a:t> </a:t>
            </a:r>
            <a:r>
              <a:rPr lang="tr-TR" sz="2800" dirty="0" err="1"/>
              <a:t>van</a:t>
            </a:r>
            <a:r>
              <a:rPr lang="tr-TR" sz="2800" dirty="0"/>
              <a:t> </a:t>
            </a:r>
            <a:r>
              <a:rPr lang="tr-TR" sz="2800" dirty="0" err="1"/>
              <a:t>Rossum</a:t>
            </a:r>
            <a:r>
              <a:rPr lang="tr-TR" sz="2800" dirty="0"/>
              <a:t> tarafından 1990’lı yılların başlarında geliştirilmeye başlanmıştır.</a:t>
            </a:r>
          </a:p>
          <a:p>
            <a:r>
              <a:rPr lang="tr-TR" sz="2800" dirty="0"/>
              <a:t>Zannedildiğinin aksine bu programlama dilinin adı piton yılanından gelmez... </a:t>
            </a:r>
          </a:p>
          <a:p>
            <a:r>
              <a:rPr lang="tr-TR" sz="2800" dirty="0" err="1"/>
              <a:t>Guido</a:t>
            </a:r>
            <a:r>
              <a:rPr lang="tr-TR" sz="2800" dirty="0"/>
              <a:t> Van </a:t>
            </a:r>
            <a:r>
              <a:rPr lang="tr-TR" sz="2800" dirty="0" err="1"/>
              <a:t>Rossum</a:t>
            </a:r>
            <a:r>
              <a:rPr lang="tr-TR" sz="2800" dirty="0"/>
              <a:t> bu programlama dilini, “</a:t>
            </a:r>
            <a:r>
              <a:rPr lang="tr-TR" sz="2800" i="1" dirty="0" err="1"/>
              <a:t>The</a:t>
            </a:r>
            <a:r>
              <a:rPr lang="tr-TR" sz="2800" i="1" dirty="0"/>
              <a:t> </a:t>
            </a:r>
            <a:r>
              <a:rPr lang="tr-TR" sz="2800" i="1" dirty="0" err="1"/>
              <a:t>Monty</a:t>
            </a:r>
            <a:r>
              <a:rPr lang="tr-TR" sz="2800" i="1" dirty="0"/>
              <a:t> </a:t>
            </a:r>
            <a:r>
              <a:rPr lang="tr-TR" sz="2800" i="1" dirty="0" err="1"/>
              <a:t>Python</a:t>
            </a:r>
            <a:r>
              <a:rPr lang="tr-TR" sz="2800" dirty="0"/>
              <a:t>” adlı bir İngiliz komedi grubunun, “</a:t>
            </a:r>
            <a:r>
              <a:rPr lang="tr-TR" sz="2800" i="1" dirty="0" err="1"/>
              <a:t>Monty</a:t>
            </a:r>
            <a:r>
              <a:rPr lang="tr-TR" sz="2800" i="1" dirty="0"/>
              <a:t> </a:t>
            </a:r>
            <a:r>
              <a:rPr lang="tr-TR" sz="2800" i="1" dirty="0" err="1"/>
              <a:t>Python’s</a:t>
            </a:r>
            <a:r>
              <a:rPr lang="tr-TR" sz="2800" i="1" dirty="0"/>
              <a:t> </a:t>
            </a:r>
            <a:r>
              <a:rPr lang="tr-TR" sz="2800" i="1" dirty="0" err="1"/>
              <a:t>Flying</a:t>
            </a:r>
            <a:r>
              <a:rPr lang="tr-TR" sz="2800" i="1" dirty="0"/>
              <a:t> </a:t>
            </a:r>
            <a:r>
              <a:rPr lang="tr-TR" sz="2800" i="1" dirty="0" err="1"/>
              <a:t>Circus</a:t>
            </a:r>
            <a:r>
              <a:rPr lang="tr-TR" sz="2800" dirty="0"/>
              <a:t>” adlı gösterisinden esinlenerek adlandırmıştır.</a:t>
            </a:r>
            <a:endParaRPr lang="tr-TR" sz="25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Örnek 6</a:t>
            </a:r>
            <a:endParaRPr lang="tr-TR" sz="3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6146453" cy="5635714"/>
          </a:xfrm>
        </p:spPr>
        <p:txBody>
          <a:bodyPr>
            <a:normAutofit/>
          </a:bodyPr>
          <a:lstStyle/>
          <a:p>
            <a:r>
              <a:rPr lang="tr-TR" sz="2800" dirty="0" err="1"/>
              <a:t>print</a:t>
            </a:r>
            <a:r>
              <a:rPr lang="tr-TR" sz="2800" dirty="0"/>
              <a:t>("Lütfen bölme işlemi için iki sayı giriniz.")</a:t>
            </a:r>
          </a:p>
          <a:p>
            <a:r>
              <a:rPr lang="tr-TR" sz="2800" dirty="0" err="1"/>
              <a:t>bolunen</a:t>
            </a:r>
            <a:r>
              <a:rPr lang="tr-TR" sz="2800" dirty="0"/>
              <a:t>=</a:t>
            </a:r>
            <a:r>
              <a:rPr lang="tr-TR" sz="2800" dirty="0" err="1"/>
              <a:t>int</a:t>
            </a:r>
            <a:r>
              <a:rPr lang="tr-TR" sz="2800" dirty="0"/>
              <a:t>(</a:t>
            </a:r>
            <a:r>
              <a:rPr lang="tr-TR" sz="2800" dirty="0" err="1"/>
              <a:t>input</a:t>
            </a:r>
            <a:r>
              <a:rPr lang="tr-TR" sz="2800" dirty="0"/>
              <a:t>("Lütfen bölünecek sayınızı giriniz:"))</a:t>
            </a:r>
          </a:p>
          <a:p>
            <a:r>
              <a:rPr lang="tr-TR" sz="2800" dirty="0" err="1"/>
              <a:t>bolen</a:t>
            </a:r>
            <a:r>
              <a:rPr lang="tr-TR" sz="2800" dirty="0"/>
              <a:t>=</a:t>
            </a:r>
            <a:r>
              <a:rPr lang="tr-TR" sz="2800" dirty="0" err="1"/>
              <a:t>int</a:t>
            </a:r>
            <a:r>
              <a:rPr lang="tr-TR" sz="2800" dirty="0"/>
              <a:t>(</a:t>
            </a:r>
            <a:r>
              <a:rPr lang="tr-TR" sz="2800" dirty="0" err="1"/>
              <a:t>input</a:t>
            </a:r>
            <a:r>
              <a:rPr lang="tr-TR" sz="2800" dirty="0"/>
              <a:t>("Lütfen bölen sayıyı giriniz:"))</a:t>
            </a:r>
          </a:p>
          <a:p>
            <a:r>
              <a:rPr lang="tr-TR" sz="2800" dirty="0" err="1"/>
              <a:t>if</a:t>
            </a:r>
            <a:r>
              <a:rPr lang="tr-TR" sz="2800" dirty="0"/>
              <a:t> </a:t>
            </a:r>
            <a:r>
              <a:rPr lang="tr-TR" sz="2800" dirty="0" err="1"/>
              <a:t>bolen</a:t>
            </a:r>
            <a:r>
              <a:rPr lang="tr-TR" sz="2800" dirty="0"/>
              <a:t>!=0:</a:t>
            </a:r>
          </a:p>
          <a:p>
            <a:r>
              <a:rPr lang="tr-TR" sz="2800" dirty="0"/>
              <a:t>    </a:t>
            </a:r>
            <a:r>
              <a:rPr lang="tr-TR" sz="2800" dirty="0" err="1"/>
              <a:t>print</a:t>
            </a:r>
            <a:r>
              <a:rPr lang="tr-TR" sz="2800" dirty="0"/>
              <a:t>(</a:t>
            </a:r>
            <a:r>
              <a:rPr lang="tr-TR" sz="2800" dirty="0" err="1"/>
              <a:t>bolunen</a:t>
            </a:r>
            <a:r>
              <a:rPr lang="tr-TR" sz="2800" dirty="0"/>
              <a:t>,"/",</a:t>
            </a:r>
            <a:r>
              <a:rPr lang="tr-TR" sz="2800" dirty="0" err="1"/>
              <a:t>bolen</a:t>
            </a:r>
            <a:r>
              <a:rPr lang="tr-TR" sz="2800" dirty="0"/>
              <a:t>,"=", </a:t>
            </a:r>
            <a:r>
              <a:rPr lang="tr-TR" sz="2800" dirty="0" err="1"/>
              <a:t>bolunen</a:t>
            </a:r>
            <a:r>
              <a:rPr lang="tr-TR" sz="2800" dirty="0"/>
              <a:t>/</a:t>
            </a:r>
            <a:r>
              <a:rPr lang="tr-TR" sz="2800" dirty="0" err="1"/>
              <a:t>bolen</a:t>
            </a:r>
            <a:r>
              <a:rPr lang="tr-TR" sz="2800" dirty="0"/>
              <a:t>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 err="1">
                <a:latin typeface="Book Antiqua" pitchFamily="18" charset="0"/>
              </a:rPr>
              <a:t>if</a:t>
            </a:r>
            <a:br>
              <a:rPr lang="tr-TR" sz="3800" b="1" spc="-5" dirty="0">
                <a:latin typeface="Book Antiqua" pitchFamily="18" charset="0"/>
              </a:rPr>
            </a:br>
            <a:r>
              <a:rPr lang="tr-TR" sz="3800" b="1" spc="-5" dirty="0">
                <a:latin typeface="Book Antiqua" pitchFamily="18" charset="0"/>
              </a:rPr>
              <a:t>KULLANIMI</a:t>
            </a:r>
            <a:endParaRPr lang="tr-TR" sz="3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27692" y="508000"/>
            <a:ext cx="5783714" cy="528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Örnek 7</a:t>
            </a:r>
            <a:endParaRPr lang="tr-TR" sz="3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6146453" cy="5635714"/>
          </a:xfrm>
        </p:spPr>
        <p:txBody>
          <a:bodyPr>
            <a:normAutofit/>
          </a:bodyPr>
          <a:lstStyle/>
          <a:p>
            <a:r>
              <a:rPr lang="tr-TR" sz="2800" dirty="0"/>
              <a:t>soru="Bugün hava nasıl?"</a:t>
            </a:r>
          </a:p>
          <a:p>
            <a:r>
              <a:rPr lang="tr-TR" sz="2800" dirty="0" err="1"/>
              <a:t>print</a:t>
            </a:r>
            <a:r>
              <a:rPr lang="tr-TR" sz="2800" dirty="0"/>
              <a:t>(soru)</a:t>
            </a:r>
          </a:p>
          <a:p>
            <a:r>
              <a:rPr lang="tr-TR" sz="2800" dirty="0"/>
              <a:t>cevap=</a:t>
            </a:r>
            <a:r>
              <a:rPr lang="tr-TR" sz="2800" dirty="0" err="1"/>
              <a:t>input</a:t>
            </a:r>
            <a:r>
              <a:rPr lang="tr-TR" sz="2800" dirty="0"/>
              <a:t>()</a:t>
            </a:r>
          </a:p>
          <a:p>
            <a:r>
              <a:rPr lang="tr-TR" sz="2800" dirty="0" err="1"/>
              <a:t>if</a:t>
            </a:r>
            <a:r>
              <a:rPr lang="tr-TR" sz="2800" dirty="0"/>
              <a:t> cevap=="yağmurlu":</a:t>
            </a:r>
          </a:p>
          <a:p>
            <a:r>
              <a:rPr lang="tr-TR" sz="2800" dirty="0"/>
              <a:t>    </a:t>
            </a:r>
            <a:r>
              <a:rPr lang="tr-TR" sz="2800" dirty="0" err="1"/>
              <a:t>print</a:t>
            </a:r>
            <a:r>
              <a:rPr lang="tr-TR" sz="2800" dirty="0"/>
              <a:t>("yanına şemsiye almayı unutma")</a:t>
            </a:r>
          </a:p>
          <a:p>
            <a:r>
              <a:rPr lang="tr-TR" sz="2800" dirty="0"/>
              <a:t>else:</a:t>
            </a:r>
          </a:p>
          <a:p>
            <a:r>
              <a:rPr lang="tr-TR" sz="2800" dirty="0"/>
              <a:t>    </a:t>
            </a:r>
            <a:r>
              <a:rPr lang="tr-TR" sz="2800" dirty="0" err="1"/>
              <a:t>print</a:t>
            </a:r>
            <a:r>
              <a:rPr lang="tr-TR" sz="2800" dirty="0"/>
              <a:t>("o zaman havanın tadını çıkar")</a:t>
            </a:r>
          </a:p>
        </p:txBody>
      </p:sp>
      <p:pic>
        <p:nvPicPr>
          <p:cNvPr id="6" name="Picture 2" descr="Ä°lgili resim">
            <a:extLst>
              <a:ext uri="{FF2B5EF4-FFF2-40B4-BE49-F238E27FC236}">
                <a16:creationId xmlns:a16="http://schemas.microsoft.com/office/drawing/2014/main" id="{3FC12B2C-7AE3-4865-B360-A3F854F7F9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Örnek 8</a:t>
            </a:r>
            <a:endParaRPr lang="tr-TR" sz="3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6146453" cy="5635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ad=</a:t>
            </a:r>
            <a:r>
              <a:rPr lang="tr-TR" dirty="0" err="1"/>
              <a:t>input</a:t>
            </a:r>
            <a:r>
              <a:rPr lang="tr-TR" dirty="0"/>
              <a:t>("ADINIZI GİRİNİZ")</a:t>
            </a:r>
          </a:p>
          <a:p>
            <a:pPr marL="0" indent="0">
              <a:buNone/>
            </a:pPr>
            <a:r>
              <a:rPr lang="tr-TR" dirty="0" err="1"/>
              <a:t>soyad</a:t>
            </a:r>
            <a:r>
              <a:rPr lang="tr-TR" dirty="0"/>
              <a:t>=</a:t>
            </a:r>
            <a:r>
              <a:rPr lang="tr-TR" dirty="0" err="1"/>
              <a:t>input</a:t>
            </a:r>
            <a:r>
              <a:rPr lang="tr-TR" dirty="0"/>
              <a:t>("SOYADINIZI GİRİNİZ")</a:t>
            </a:r>
          </a:p>
          <a:p>
            <a:pPr marL="0" indent="0">
              <a:buNone/>
            </a:pPr>
            <a:r>
              <a:rPr lang="tr-TR" dirty="0" err="1"/>
              <a:t>print</a:t>
            </a:r>
            <a:r>
              <a:rPr lang="tr-TR" dirty="0"/>
              <a:t>("Merhaba",</a:t>
            </a:r>
            <a:r>
              <a:rPr lang="tr-TR" dirty="0" err="1"/>
              <a:t>ad,soyad</a:t>
            </a:r>
            <a:r>
              <a:rPr lang="tr-TR" dirty="0"/>
              <a:t>)</a:t>
            </a:r>
          </a:p>
          <a:p>
            <a:pPr marL="0" indent="0">
              <a:buNone/>
            </a:pPr>
            <a:r>
              <a:rPr lang="tr-TR" dirty="0" err="1"/>
              <a:t>yonetici</a:t>
            </a:r>
            <a:r>
              <a:rPr lang="tr-TR" dirty="0"/>
              <a:t>="</a:t>
            </a:r>
            <a:r>
              <a:rPr lang="tr-TR" dirty="0" err="1"/>
              <a:t>admin</a:t>
            </a:r>
            <a:r>
              <a:rPr lang="tr-TR" dirty="0"/>
              <a:t>"</a:t>
            </a:r>
          </a:p>
          <a:p>
            <a:pPr marL="0" indent="0">
              <a:buNone/>
            </a:pPr>
            <a:r>
              <a:rPr lang="tr-TR" dirty="0" err="1"/>
              <a:t>sifre</a:t>
            </a:r>
            <a:r>
              <a:rPr lang="tr-TR" dirty="0"/>
              <a:t>="ciglifen35"</a:t>
            </a:r>
          </a:p>
          <a:p>
            <a:pPr marL="0" indent="0">
              <a:buNone/>
            </a:pPr>
            <a:r>
              <a:rPr lang="tr-TR" dirty="0" err="1"/>
              <a:t>kadi</a:t>
            </a:r>
            <a:r>
              <a:rPr lang="tr-TR" dirty="0"/>
              <a:t>=</a:t>
            </a:r>
            <a:r>
              <a:rPr lang="tr-TR" dirty="0" err="1"/>
              <a:t>input</a:t>
            </a:r>
            <a:r>
              <a:rPr lang="tr-TR" dirty="0"/>
              <a:t>("KULLANICI ADINIZI GİRİNİZ")</a:t>
            </a:r>
          </a:p>
          <a:p>
            <a:pPr marL="0" indent="0">
              <a:buNone/>
            </a:pPr>
            <a:r>
              <a:rPr lang="tr-TR" dirty="0"/>
              <a:t>parola=</a:t>
            </a:r>
            <a:r>
              <a:rPr lang="tr-TR" dirty="0" err="1"/>
              <a:t>input</a:t>
            </a:r>
            <a:r>
              <a:rPr lang="tr-TR" dirty="0"/>
              <a:t>("ŞİFRENİZİ GİRİNİZ")</a:t>
            </a:r>
          </a:p>
          <a:p>
            <a:pPr marL="0" indent="0">
              <a:buNone/>
            </a:pP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kadi</a:t>
            </a:r>
            <a:r>
              <a:rPr lang="tr-TR" dirty="0"/>
              <a:t>==</a:t>
            </a:r>
            <a:r>
              <a:rPr lang="tr-TR" dirty="0" err="1"/>
              <a:t>yonetici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parola==</a:t>
            </a:r>
            <a:r>
              <a:rPr lang="tr-TR" dirty="0" err="1"/>
              <a:t>sifre</a:t>
            </a:r>
            <a:r>
              <a:rPr lang="tr-TR" dirty="0"/>
              <a:t>:</a:t>
            </a:r>
          </a:p>
          <a:p>
            <a:pPr marL="0" indent="0">
              <a:buNone/>
            </a:pPr>
            <a:r>
              <a:rPr lang="tr-TR" dirty="0"/>
              <a:t>    </a:t>
            </a:r>
            <a:r>
              <a:rPr lang="tr-TR" dirty="0" err="1"/>
              <a:t>print</a:t>
            </a:r>
            <a:r>
              <a:rPr lang="tr-TR" dirty="0"/>
              <a:t>("SİSTEME BAŞARILI OLARAK GİRİŞ YAPTINIZ")</a:t>
            </a:r>
          </a:p>
          <a:p>
            <a:pPr marL="0" indent="0">
              <a:buNone/>
            </a:pPr>
            <a:r>
              <a:rPr lang="tr-TR" dirty="0"/>
              <a:t>else:</a:t>
            </a:r>
          </a:p>
          <a:p>
            <a:pPr marL="0" indent="0">
              <a:buNone/>
            </a:pPr>
            <a:r>
              <a:rPr lang="tr-TR" dirty="0"/>
              <a:t>    </a:t>
            </a:r>
            <a:r>
              <a:rPr lang="tr-TR" dirty="0" err="1"/>
              <a:t>print</a:t>
            </a:r>
            <a:r>
              <a:rPr lang="tr-TR" dirty="0"/>
              <a:t>("KULLANICI ADI VEYA ŞİFRENİZ HATALI TEKRAR GİRİŞ YAPINIZ")</a:t>
            </a:r>
          </a:p>
        </p:txBody>
      </p:sp>
      <p:pic>
        <p:nvPicPr>
          <p:cNvPr id="5" name="Picture 2" descr="Ä°lgili resim">
            <a:extLst>
              <a:ext uri="{FF2B5EF4-FFF2-40B4-BE49-F238E27FC236}">
                <a16:creationId xmlns:a16="http://schemas.microsoft.com/office/drawing/2014/main" id="{D5B99045-DB5A-4C1E-97F2-C17ED9424F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720116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elif Kullanımı</a:t>
            </a:r>
            <a:endParaRPr lang="tr-TR" sz="3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6146453" cy="5635714"/>
          </a:xfrm>
        </p:spPr>
        <p:txBody>
          <a:bodyPr>
            <a:normAutofit/>
          </a:bodyPr>
          <a:lstStyle/>
          <a:p>
            <a:r>
              <a:rPr lang="tr-TR" dirty="0"/>
              <a:t>Bir durumun sağlanması birden fazla koşula bağlıysa </a:t>
            </a:r>
            <a:r>
              <a:rPr lang="tr-TR" b="1" dirty="0"/>
              <a:t>elif kodu </a:t>
            </a:r>
            <a:r>
              <a:rPr lang="tr-TR" dirty="0"/>
              <a:t>kullanılır.</a:t>
            </a:r>
          </a:p>
          <a:p>
            <a:r>
              <a:rPr lang="tr-TR" b="1" dirty="0" err="1">
                <a:solidFill>
                  <a:srgbClr val="FF0000"/>
                </a:solidFill>
              </a:rPr>
              <a:t>if</a:t>
            </a:r>
            <a:r>
              <a:rPr lang="tr-TR" b="1" dirty="0">
                <a:solidFill>
                  <a:srgbClr val="FF0000"/>
                </a:solidFill>
              </a:rPr>
              <a:t>(koşul):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işlemler</a:t>
            </a:r>
          </a:p>
          <a:p>
            <a:r>
              <a:rPr lang="tr-TR" b="1" dirty="0">
                <a:solidFill>
                  <a:srgbClr val="FF0000"/>
                </a:solidFill>
              </a:rPr>
              <a:t>elif(koşul):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işlemler</a:t>
            </a:r>
          </a:p>
          <a:p>
            <a:r>
              <a:rPr lang="tr-TR" b="1" dirty="0">
                <a:solidFill>
                  <a:srgbClr val="FF0000"/>
                </a:solidFill>
              </a:rPr>
              <a:t>elif(koşul):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işlemler</a:t>
            </a:r>
            <a:br>
              <a:rPr lang="tr-TR" b="1" dirty="0"/>
            </a:br>
            <a:r>
              <a:rPr lang="tr-TR" b="1" dirty="0"/>
              <a:t>.</a:t>
            </a:r>
            <a:br>
              <a:rPr lang="tr-TR" b="1" dirty="0"/>
            </a:br>
            <a:r>
              <a:rPr lang="tr-TR" b="1" dirty="0"/>
              <a:t>.</a:t>
            </a:r>
            <a:br>
              <a:rPr lang="tr-TR" b="1" dirty="0"/>
            </a:br>
            <a:r>
              <a:rPr lang="tr-TR" dirty="0"/>
              <a:t>şeklinde kullanır.</a:t>
            </a:r>
          </a:p>
        </p:txBody>
      </p:sp>
      <p:pic>
        <p:nvPicPr>
          <p:cNvPr id="5" name="Picture 2" descr="Ä°lgili resim">
            <a:extLst>
              <a:ext uri="{FF2B5EF4-FFF2-40B4-BE49-F238E27FC236}">
                <a16:creationId xmlns:a16="http://schemas.microsoft.com/office/drawing/2014/main" id="{51F2454F-FF98-491C-8FC4-F8D87987B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812394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Örnek 09</a:t>
            </a:r>
            <a:endParaRPr lang="tr-TR" sz="3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6146453" cy="5635714"/>
          </a:xfrm>
        </p:spPr>
        <p:txBody>
          <a:bodyPr>
            <a:normAutofit lnSpcReduction="10000"/>
          </a:bodyPr>
          <a:lstStyle/>
          <a:p>
            <a:r>
              <a:rPr lang="tr-TR" dirty="0"/>
              <a:t>mevsim=</a:t>
            </a:r>
            <a:r>
              <a:rPr lang="tr-TR" dirty="0" err="1"/>
              <a:t>input</a:t>
            </a:r>
            <a:r>
              <a:rPr lang="tr-TR" dirty="0"/>
              <a:t>("Hangi mevsimdeyiz? ")</a:t>
            </a:r>
          </a:p>
          <a:p>
            <a:r>
              <a:rPr lang="tr-TR" dirty="0" err="1"/>
              <a:t>if</a:t>
            </a:r>
            <a:r>
              <a:rPr lang="tr-TR" dirty="0"/>
              <a:t> mevsim=="ilkbahar":</a:t>
            </a:r>
          </a:p>
          <a:p>
            <a:r>
              <a:rPr lang="tr-TR" dirty="0"/>
              <a:t>    </a:t>
            </a:r>
            <a:r>
              <a:rPr lang="tr-TR" dirty="0" err="1"/>
              <a:t>print</a:t>
            </a:r>
            <a:r>
              <a:rPr lang="tr-TR" dirty="0"/>
              <a:t>("İLKBAHARDA AĞAÇLARDA ÇİÇEKLER AÇAR")</a:t>
            </a:r>
          </a:p>
          <a:p>
            <a:r>
              <a:rPr lang="tr-TR" dirty="0"/>
              <a:t>elif mevsim=="yaz":</a:t>
            </a:r>
          </a:p>
          <a:p>
            <a:r>
              <a:rPr lang="tr-TR" dirty="0"/>
              <a:t>    </a:t>
            </a:r>
            <a:r>
              <a:rPr lang="tr-TR" dirty="0" err="1"/>
              <a:t>print</a:t>
            </a:r>
            <a:r>
              <a:rPr lang="tr-TR" dirty="0"/>
              <a:t>("DENİZ VE KUMUN TADINI ÇIKAR")</a:t>
            </a:r>
          </a:p>
          <a:p>
            <a:r>
              <a:rPr lang="tr-TR" dirty="0"/>
              <a:t>elif mevsim=="sonbahar":</a:t>
            </a:r>
          </a:p>
          <a:p>
            <a:r>
              <a:rPr lang="tr-TR" dirty="0"/>
              <a:t>    </a:t>
            </a:r>
            <a:r>
              <a:rPr lang="tr-TR" dirty="0" err="1"/>
              <a:t>print</a:t>
            </a:r>
            <a:r>
              <a:rPr lang="tr-TR" dirty="0"/>
              <a:t>("AĞAÇLARDAKİ YAPRAKLAR SARARIP DÖKÜLÜR KIŞ HAZIRLIKLARI BAŞLASIN")</a:t>
            </a:r>
          </a:p>
          <a:p>
            <a:r>
              <a:rPr lang="tr-TR" dirty="0"/>
              <a:t>elif mevsim=="kış":</a:t>
            </a:r>
          </a:p>
          <a:p>
            <a:r>
              <a:rPr lang="tr-TR" dirty="0"/>
              <a:t>    </a:t>
            </a:r>
            <a:r>
              <a:rPr lang="tr-TR" dirty="0" err="1"/>
              <a:t>print</a:t>
            </a:r>
            <a:r>
              <a:rPr lang="tr-TR" dirty="0"/>
              <a:t>("HASTA OLMAMAK İÇİN SIKI GİYİNİN")</a:t>
            </a:r>
          </a:p>
          <a:p>
            <a:r>
              <a:rPr lang="tr-TR" dirty="0"/>
              <a:t>else:</a:t>
            </a:r>
          </a:p>
          <a:p>
            <a:r>
              <a:rPr lang="tr-TR" dirty="0"/>
              <a:t>    </a:t>
            </a:r>
            <a:r>
              <a:rPr lang="tr-TR" dirty="0" err="1"/>
              <a:t>print</a:t>
            </a:r>
            <a:r>
              <a:rPr lang="tr-TR" dirty="0"/>
              <a:t>("HATALI GİRİŞ YAPTINIZ. LÜTFEN BİR MEVSİM ADI GİRİNİZ")</a:t>
            </a:r>
          </a:p>
        </p:txBody>
      </p:sp>
      <p:pic>
        <p:nvPicPr>
          <p:cNvPr id="5" name="Picture 2" descr="Ä°lgili resim">
            <a:extLst>
              <a:ext uri="{FF2B5EF4-FFF2-40B4-BE49-F238E27FC236}">
                <a16:creationId xmlns:a16="http://schemas.microsoft.com/office/drawing/2014/main" id="{9ABA6DA4-C353-4A12-B161-3A9FE93C42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003278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Örnek 10</a:t>
            </a:r>
            <a:endParaRPr lang="tr-TR" sz="3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6146453" cy="5635714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"""Harf notu Hesaplama Programı""" </a:t>
            </a:r>
          </a:p>
          <a:p>
            <a:r>
              <a:rPr lang="tr-TR" dirty="0"/>
              <a:t>vize = </a:t>
            </a:r>
            <a:r>
              <a:rPr lang="tr-TR" dirty="0" err="1"/>
              <a:t>int</a:t>
            </a:r>
            <a:r>
              <a:rPr lang="tr-TR" dirty="0"/>
              <a:t>(</a:t>
            </a:r>
            <a:r>
              <a:rPr lang="tr-TR" dirty="0" err="1"/>
              <a:t>input</a:t>
            </a:r>
            <a:r>
              <a:rPr lang="tr-TR" dirty="0"/>
              <a:t>("Vize Notu :"))</a:t>
            </a:r>
          </a:p>
          <a:p>
            <a:r>
              <a:rPr lang="tr-TR" dirty="0"/>
              <a:t>final = </a:t>
            </a:r>
            <a:r>
              <a:rPr lang="tr-TR" dirty="0" err="1"/>
              <a:t>int</a:t>
            </a:r>
            <a:r>
              <a:rPr lang="tr-TR" dirty="0"/>
              <a:t>(</a:t>
            </a:r>
            <a:r>
              <a:rPr lang="tr-TR" dirty="0" err="1"/>
              <a:t>input</a:t>
            </a:r>
            <a:r>
              <a:rPr lang="tr-TR" dirty="0"/>
              <a:t>("Final Notu :"))</a:t>
            </a:r>
          </a:p>
          <a:p>
            <a:r>
              <a:rPr lang="tr-TR" dirty="0"/>
              <a:t>ortalama = (vize*0.4)+ (final*0.6) # vizenin %40 final %60 olarak alındı</a:t>
            </a:r>
          </a:p>
          <a:p>
            <a:r>
              <a:rPr lang="tr-TR" dirty="0" err="1"/>
              <a:t>if</a:t>
            </a:r>
            <a:r>
              <a:rPr lang="tr-TR" dirty="0"/>
              <a:t> (ortalama&gt;=85):</a:t>
            </a:r>
          </a:p>
          <a:p>
            <a:r>
              <a:rPr lang="tr-TR" dirty="0"/>
              <a:t>    </a:t>
            </a:r>
            <a:r>
              <a:rPr lang="tr-TR" dirty="0" err="1"/>
              <a:t>print</a:t>
            </a:r>
            <a:r>
              <a:rPr lang="tr-TR" dirty="0"/>
              <a:t>("Harf notunuz : AA")</a:t>
            </a:r>
          </a:p>
          <a:p>
            <a:r>
              <a:rPr lang="tr-TR" dirty="0"/>
              <a:t>elif(ortalama&gt;=70 </a:t>
            </a:r>
            <a:r>
              <a:rPr lang="tr-TR" dirty="0" err="1"/>
              <a:t>and</a:t>
            </a:r>
            <a:r>
              <a:rPr lang="tr-TR" dirty="0"/>
              <a:t> ortalama &lt;85):</a:t>
            </a:r>
          </a:p>
          <a:p>
            <a:r>
              <a:rPr lang="tr-TR" dirty="0"/>
              <a:t>    </a:t>
            </a:r>
            <a:r>
              <a:rPr lang="tr-TR" dirty="0" err="1"/>
              <a:t>print</a:t>
            </a:r>
            <a:r>
              <a:rPr lang="tr-TR" dirty="0"/>
              <a:t>("Harf notunuz : BA")</a:t>
            </a:r>
          </a:p>
          <a:p>
            <a:r>
              <a:rPr lang="tr-TR" dirty="0"/>
              <a:t>elif(ortalama&gt;=60 </a:t>
            </a:r>
            <a:r>
              <a:rPr lang="tr-TR" dirty="0" err="1"/>
              <a:t>and</a:t>
            </a:r>
            <a:r>
              <a:rPr lang="tr-TR" dirty="0"/>
              <a:t> ortalama &lt;70):</a:t>
            </a:r>
          </a:p>
          <a:p>
            <a:r>
              <a:rPr lang="tr-TR" dirty="0"/>
              <a:t>    </a:t>
            </a:r>
            <a:r>
              <a:rPr lang="tr-TR" dirty="0" err="1"/>
              <a:t>print</a:t>
            </a:r>
            <a:r>
              <a:rPr lang="tr-TR" dirty="0"/>
              <a:t>("Harf notunuz : BB")</a:t>
            </a:r>
          </a:p>
          <a:p>
            <a:r>
              <a:rPr lang="tr-TR" dirty="0"/>
              <a:t>elif (ortalama &gt;= 45 </a:t>
            </a:r>
            <a:r>
              <a:rPr lang="tr-TR" dirty="0" err="1"/>
              <a:t>and</a:t>
            </a:r>
            <a:r>
              <a:rPr lang="tr-TR" dirty="0"/>
              <a:t> ortalama &lt; 60):</a:t>
            </a:r>
          </a:p>
          <a:p>
            <a:r>
              <a:rPr lang="tr-TR" dirty="0"/>
              <a:t>    </a:t>
            </a:r>
            <a:r>
              <a:rPr lang="tr-TR" dirty="0" err="1"/>
              <a:t>print</a:t>
            </a:r>
            <a:r>
              <a:rPr lang="tr-TR" dirty="0"/>
              <a:t>("Harf notunuz : CB")</a:t>
            </a:r>
          </a:p>
          <a:p>
            <a:r>
              <a:rPr lang="tr-TR" dirty="0"/>
              <a:t>elif(ortalama&gt;=0 </a:t>
            </a:r>
            <a:r>
              <a:rPr lang="tr-TR" dirty="0" err="1"/>
              <a:t>and</a:t>
            </a:r>
            <a:r>
              <a:rPr lang="tr-TR" dirty="0"/>
              <a:t> ortalama &lt;45):</a:t>
            </a:r>
          </a:p>
          <a:p>
            <a:r>
              <a:rPr lang="tr-TR" dirty="0"/>
              <a:t>    </a:t>
            </a:r>
            <a:r>
              <a:rPr lang="tr-TR" dirty="0" err="1"/>
              <a:t>print</a:t>
            </a:r>
            <a:r>
              <a:rPr lang="tr-TR" dirty="0"/>
              <a:t>("Harf notunuz : FF")</a:t>
            </a:r>
          </a:p>
        </p:txBody>
      </p:sp>
      <p:pic>
        <p:nvPicPr>
          <p:cNvPr id="5" name="Picture 2" descr="Ä°lgili resim">
            <a:extLst>
              <a:ext uri="{FF2B5EF4-FFF2-40B4-BE49-F238E27FC236}">
                <a16:creationId xmlns:a16="http://schemas.microsoft.com/office/drawing/2014/main" id="{B0FD9D14-B464-4AC1-84FD-2CFF50204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226122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NEDEN</a:t>
            </a:r>
            <a:br>
              <a:rPr lang="tr-TR" sz="3800" b="1" spc="-5" dirty="0">
                <a:latin typeface="Book Antiqua" pitchFamily="18" charset="0"/>
              </a:rPr>
            </a:br>
            <a:r>
              <a:rPr lang="tr-TR" sz="3800" b="1" spc="-5" dirty="0">
                <a:latin typeface="Book Antiqua" pitchFamily="18" charset="0"/>
              </a:rPr>
              <a:t>PYTHON?</a:t>
            </a:r>
            <a:endParaRPr lang="tr-TR" sz="3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5955953" cy="5597614"/>
          </a:xfrm>
        </p:spPr>
        <p:txBody>
          <a:bodyPr>
            <a:normAutofit/>
          </a:bodyPr>
          <a:lstStyle/>
          <a:p>
            <a:r>
              <a:rPr lang="tr-TR" sz="2800" dirty="0"/>
              <a:t>Güçlü ve hızlıdır.</a:t>
            </a:r>
          </a:p>
          <a:p>
            <a:r>
              <a:rPr lang="tr-TR" sz="2800" dirty="0"/>
              <a:t> Yazılımı kolay ve sadedir.</a:t>
            </a:r>
          </a:p>
          <a:p>
            <a:r>
              <a:rPr lang="tr-TR" sz="2800" dirty="0"/>
              <a:t>Net ve kolay okunabilen yazımı</a:t>
            </a:r>
          </a:p>
          <a:p>
            <a:r>
              <a:rPr lang="tr-TR" sz="2800" dirty="0"/>
              <a:t>Güçlü ifade yeteneği</a:t>
            </a:r>
          </a:p>
          <a:p>
            <a:r>
              <a:rPr lang="tr-TR" sz="2800" dirty="0"/>
              <a:t>Modüler yapısı</a:t>
            </a:r>
          </a:p>
          <a:p>
            <a:r>
              <a:rPr lang="tr-TR" sz="2800" dirty="0"/>
              <a:t>Çok geniş kütüphaneleri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400" b="1" spc="-5" dirty="0">
                <a:latin typeface="Book Antiqua" pitchFamily="18" charset="0"/>
              </a:rPr>
              <a:t>NERELERDE KULLANILIR?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5955953" cy="5597614"/>
          </a:xfrm>
        </p:spPr>
        <p:txBody>
          <a:bodyPr>
            <a:normAutofit fontScale="92500" lnSpcReduction="10000"/>
          </a:bodyPr>
          <a:lstStyle/>
          <a:p>
            <a:r>
              <a:rPr lang="tr-TR" sz="2800" dirty="0" err="1"/>
              <a:t>Veritabanı</a:t>
            </a:r>
            <a:r>
              <a:rPr lang="tr-TR" sz="2800" dirty="0"/>
              <a:t> Programcılığı</a:t>
            </a:r>
          </a:p>
          <a:p>
            <a:r>
              <a:rPr lang="tr-TR" sz="2800" dirty="0"/>
              <a:t>GUI (</a:t>
            </a:r>
            <a:r>
              <a:rPr lang="tr-TR" sz="2800" dirty="0" err="1"/>
              <a:t>Graphic</a:t>
            </a:r>
            <a:r>
              <a:rPr lang="tr-TR" sz="2800" dirty="0"/>
              <a:t> User </a:t>
            </a:r>
            <a:r>
              <a:rPr lang="tr-TR" sz="2800" dirty="0" err="1"/>
              <a:t>Interface</a:t>
            </a:r>
            <a:r>
              <a:rPr lang="tr-TR" sz="2800" dirty="0"/>
              <a:t>) Kullanıcı </a:t>
            </a:r>
            <a:r>
              <a:rPr lang="tr-TR" sz="2800" dirty="0" err="1"/>
              <a:t>Arayüzü</a:t>
            </a:r>
            <a:r>
              <a:rPr lang="tr-TR" sz="2800" dirty="0"/>
              <a:t> programcılığı</a:t>
            </a:r>
          </a:p>
          <a:p>
            <a:r>
              <a:rPr lang="tr-TR" sz="2800" dirty="0"/>
              <a:t> İnternet Programcılığı</a:t>
            </a:r>
          </a:p>
          <a:p>
            <a:r>
              <a:rPr lang="tr-TR" sz="2800" dirty="0"/>
              <a:t>Machine Learning</a:t>
            </a:r>
          </a:p>
          <a:p>
            <a:r>
              <a:rPr lang="tr-TR" sz="2800" dirty="0"/>
              <a:t>Örümcek türü yazılımlar</a:t>
            </a:r>
          </a:p>
          <a:p>
            <a:r>
              <a:rPr lang="tr-TR" sz="2800" dirty="0"/>
              <a:t>Bilimsel</a:t>
            </a:r>
          </a:p>
          <a:p>
            <a:r>
              <a:rPr lang="tr-TR" sz="2800" dirty="0"/>
              <a:t>Veri Analizi</a:t>
            </a:r>
          </a:p>
          <a:p>
            <a:r>
              <a:rPr lang="tr-TR" sz="2800" dirty="0"/>
              <a:t>Ağ ve Soket programcılığı</a:t>
            </a:r>
          </a:p>
          <a:p>
            <a:r>
              <a:rPr lang="tr-TR" sz="2800" dirty="0"/>
              <a:t>Sistem Yönetimi</a:t>
            </a:r>
          </a:p>
        </p:txBody>
      </p:sp>
    </p:spTree>
    <p:extLst>
      <p:ext uri="{BB962C8B-B14F-4D97-AF65-F5344CB8AC3E}">
        <p14:creationId xmlns:p14="http://schemas.microsoft.com/office/powerpoint/2010/main" val="347146268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PYTHON</a:t>
            </a:r>
            <a:br>
              <a:rPr lang="tr-TR" sz="3800" b="1" spc="-5" dirty="0">
                <a:latin typeface="Book Antiqua" pitchFamily="18" charset="0"/>
              </a:rPr>
            </a:br>
            <a:r>
              <a:rPr lang="tr-TR" sz="3800" b="1" spc="-5" dirty="0">
                <a:latin typeface="Book Antiqua" pitchFamily="18" charset="0"/>
              </a:rPr>
              <a:t>İNDİRME ve KURULUM</a:t>
            </a:r>
            <a:endParaRPr lang="tr-TR" sz="3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5955953" cy="5597614"/>
          </a:xfrm>
        </p:spPr>
        <p:txBody>
          <a:bodyPr>
            <a:normAutofit/>
          </a:bodyPr>
          <a:lstStyle/>
          <a:p>
            <a:r>
              <a:rPr lang="tr-TR" sz="2800" dirty="0">
                <a:hlinkClick r:id="rId3"/>
              </a:rPr>
              <a:t>www.python.org</a:t>
            </a:r>
            <a:r>
              <a:rPr lang="tr-TR" sz="2800" dirty="0"/>
              <a:t> sitesinden </a:t>
            </a:r>
            <a:r>
              <a:rPr lang="tr-TR" sz="2800" dirty="0" err="1"/>
              <a:t>download</a:t>
            </a:r>
            <a:r>
              <a:rPr lang="tr-TR" sz="2800" dirty="0"/>
              <a:t> bölümünden</a:t>
            </a:r>
          </a:p>
          <a:p>
            <a:r>
              <a:rPr lang="tr-TR" sz="2800" dirty="0"/>
              <a:t>Windows 10 ve Windows 7 service </a:t>
            </a:r>
            <a:r>
              <a:rPr lang="tr-TR" sz="2800" dirty="0" err="1"/>
              <a:t>pack</a:t>
            </a:r>
            <a:r>
              <a:rPr lang="tr-TR" sz="2800" dirty="0"/>
              <a:t> 1arası sürümler </a:t>
            </a:r>
          </a:p>
          <a:p>
            <a:pPr lvl="1"/>
            <a:r>
              <a:rPr lang="tr-TR" sz="2000" dirty="0" err="1">
                <a:hlinkClick r:id="rId4"/>
              </a:rPr>
              <a:t>Python</a:t>
            </a:r>
            <a:r>
              <a:rPr lang="tr-TR" sz="2000" dirty="0">
                <a:hlinkClick r:id="rId4"/>
              </a:rPr>
              <a:t> 3.7.1</a:t>
            </a:r>
            <a:r>
              <a:rPr lang="tr-TR" sz="2000" dirty="0"/>
              <a:t> sürümünü kullanabilir.</a:t>
            </a:r>
          </a:p>
          <a:p>
            <a:r>
              <a:rPr lang="tr-TR" sz="2800" dirty="0"/>
              <a:t>Windows 7 service </a:t>
            </a:r>
            <a:r>
              <a:rPr lang="tr-TR" sz="2800" dirty="0" err="1"/>
              <a:t>pack</a:t>
            </a:r>
            <a:r>
              <a:rPr lang="tr-TR" sz="2800" dirty="0"/>
              <a:t> 1 olmayan sürüm ve daha eski sürümler ise</a:t>
            </a:r>
          </a:p>
          <a:p>
            <a:pPr lvl="1"/>
            <a:r>
              <a:rPr lang="tr-TR" sz="2000" dirty="0" err="1">
                <a:hlinkClick r:id="rId4"/>
              </a:rPr>
              <a:t>Python</a:t>
            </a:r>
            <a:r>
              <a:rPr lang="tr-TR" sz="2000" dirty="0">
                <a:hlinkClick r:id="rId4"/>
              </a:rPr>
              <a:t> 3.4.</a:t>
            </a:r>
            <a:r>
              <a:rPr lang="tr-TR" sz="2000" dirty="0"/>
              <a:t>3.rc1 sürümü kullanılabilir.</a:t>
            </a:r>
          </a:p>
        </p:txBody>
      </p:sp>
    </p:spTree>
    <p:extLst>
      <p:ext uri="{BB962C8B-B14F-4D97-AF65-F5344CB8AC3E}">
        <p14:creationId xmlns:p14="http://schemas.microsoft.com/office/powerpoint/2010/main" val="370449457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YAZIM KURALLARI</a:t>
            </a:r>
            <a:endParaRPr lang="tr-TR" sz="3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5955953" cy="5597614"/>
          </a:xfrm>
        </p:spPr>
        <p:txBody>
          <a:bodyPr>
            <a:normAutofit/>
          </a:bodyPr>
          <a:lstStyle/>
          <a:p>
            <a:r>
              <a:rPr lang="tr-TR" sz="2800" dirty="0"/>
              <a:t>Komutlar büyük harflerle yazılmaz </a:t>
            </a:r>
          </a:p>
          <a:p>
            <a:r>
              <a:rPr lang="tr-TR" sz="2800" dirty="0"/>
              <a:t>Diğer dillerde de olduğu gibi bir değişken RAKAM ile başlayamaz. İlk karakter bir harf veya _ (altçizgi) olmak zorundadır.</a:t>
            </a:r>
          </a:p>
          <a:p>
            <a:r>
              <a:rPr lang="tr-TR" sz="2800" dirty="0"/>
              <a:t> Harf, Rakam ve _ (alt çizgi) haricinde bir karakter içeremez (örn: $, #,*, ? veya boşluk gibi).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 err="1">
                <a:latin typeface="Book Antiqua" pitchFamily="18" charset="0"/>
              </a:rPr>
              <a:t>print</a:t>
            </a:r>
            <a:r>
              <a:rPr lang="tr-TR" sz="3800" b="1" spc="-5" dirty="0">
                <a:latin typeface="Book Antiqua" pitchFamily="18" charset="0"/>
              </a:rPr>
              <a:t>()</a:t>
            </a:r>
            <a:br>
              <a:rPr lang="tr-TR" sz="3800" b="1" spc="-5" dirty="0">
                <a:latin typeface="Book Antiqua" pitchFamily="18" charset="0"/>
              </a:rPr>
            </a:br>
            <a:r>
              <a:rPr lang="tr-TR" sz="3800" b="1" spc="-5" dirty="0">
                <a:latin typeface="Book Antiqua" pitchFamily="18" charset="0"/>
              </a:rPr>
              <a:t>komutu</a:t>
            </a:r>
            <a:endParaRPr lang="tr-TR" sz="3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5955953" cy="5597614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 err="1">
                <a:solidFill>
                  <a:srgbClr val="FF0000"/>
                </a:solidFill>
              </a:rPr>
              <a:t>print</a:t>
            </a:r>
            <a:r>
              <a:rPr lang="tr-TR" sz="2800" dirty="0">
                <a:solidFill>
                  <a:srgbClr val="FF0000"/>
                </a:solidFill>
              </a:rPr>
              <a:t> ("Merhaba, Dünya!") </a:t>
            </a:r>
          </a:p>
          <a:p>
            <a:endParaRPr lang="tr-TR" sz="2800" dirty="0"/>
          </a:p>
          <a:p>
            <a:r>
              <a:rPr lang="tr-TR" sz="2800" dirty="0"/>
              <a:t> EKRANA YAZDIRMAK İSTEDİĞİNİZ MESAJ İÇİN </a:t>
            </a:r>
            <a:r>
              <a:rPr lang="tr-TR" sz="2800" dirty="0" err="1"/>
              <a:t>print</a:t>
            </a:r>
            <a:r>
              <a:rPr lang="tr-TR" sz="2800" dirty="0"/>
              <a:t> KOMUTU KULLANILIR</a:t>
            </a:r>
          </a:p>
          <a:p>
            <a:endParaRPr lang="tr-TR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Değişken</a:t>
            </a:r>
            <a:br>
              <a:rPr lang="tr-TR" sz="3800" b="1" spc="-5" dirty="0">
                <a:latin typeface="Book Antiqua" pitchFamily="18" charset="0"/>
              </a:rPr>
            </a:br>
            <a:r>
              <a:rPr lang="tr-TR" sz="3800" b="1" spc="-5" dirty="0">
                <a:latin typeface="Book Antiqua" pitchFamily="18" charset="0"/>
              </a:rPr>
              <a:t>Tanımlama</a:t>
            </a:r>
            <a:endParaRPr lang="tr-TR" sz="3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5955953" cy="5597614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 err="1">
                <a:solidFill>
                  <a:srgbClr val="FF0000"/>
                </a:solidFill>
              </a:rPr>
              <a:t>degiskenadi</a:t>
            </a:r>
            <a:r>
              <a:rPr lang="tr-TR" sz="2800" dirty="0">
                <a:solidFill>
                  <a:srgbClr val="FF0000"/>
                </a:solidFill>
              </a:rPr>
              <a:t> =değer</a:t>
            </a:r>
          </a:p>
          <a:p>
            <a:endParaRPr lang="tr-TR" sz="2800" dirty="0"/>
          </a:p>
          <a:p>
            <a:pPr lvl="1"/>
            <a:r>
              <a:rPr lang="tr-TR" sz="2600" dirty="0"/>
              <a:t> DEĞER VERMEK İSTEDİĞİMİZ DEĞİŞKENİN ADININ KARŞINA DEĞERİ YAZILIR</a:t>
            </a:r>
          </a:p>
          <a:p>
            <a:endParaRPr lang="tr-TR" sz="2800" dirty="0"/>
          </a:p>
          <a:p>
            <a:r>
              <a:rPr lang="tr-TR" sz="2800" dirty="0"/>
              <a:t>ÖRN: </a:t>
            </a:r>
          </a:p>
          <a:p>
            <a:pPr lvl="1"/>
            <a:r>
              <a:rPr lang="tr-TR" sz="2600" dirty="0" err="1"/>
              <a:t>sayi</a:t>
            </a:r>
            <a:r>
              <a:rPr lang="tr-TR" sz="2600" dirty="0"/>
              <a:t>=“5”</a:t>
            </a:r>
          </a:p>
          <a:p>
            <a:pPr lvl="1"/>
            <a:r>
              <a:rPr lang="tr-TR" sz="2600" dirty="0"/>
              <a:t>isim=“</a:t>
            </a:r>
            <a:r>
              <a:rPr lang="tr-TR" sz="2600" dirty="0" err="1"/>
              <a:t>ahmet</a:t>
            </a:r>
            <a:r>
              <a:rPr lang="tr-TR" sz="2600" dirty="0"/>
              <a:t>”</a:t>
            </a:r>
          </a:p>
          <a:p>
            <a:endParaRPr lang="tr-TR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8375" y="782186"/>
            <a:ext cx="2047430" cy="2605821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spc="-5" dirty="0">
                <a:latin typeface="Book Antiqua" pitchFamily="18" charset="0"/>
              </a:rPr>
              <a:t>Örnek 1</a:t>
            </a:r>
            <a:endParaRPr lang="tr-TR" sz="3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18447" y="803186"/>
            <a:ext cx="5955953" cy="55976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b="1" spc="-5" dirty="0">
                <a:latin typeface="Book Antiqua" pitchFamily="18" charset="0"/>
              </a:rPr>
              <a:t>DEĞİŞKEN YAZDIRMA</a:t>
            </a:r>
            <a:endParaRPr lang="tr-TR" sz="2800" dirty="0"/>
          </a:p>
          <a:p>
            <a:r>
              <a:rPr lang="tr-TR" sz="2800" dirty="0" err="1"/>
              <a:t>print</a:t>
            </a:r>
            <a:r>
              <a:rPr lang="tr-TR" sz="2800" dirty="0"/>
              <a:t>("Merhaba, Dünya")</a:t>
            </a:r>
          </a:p>
          <a:p>
            <a:r>
              <a:rPr lang="tr-TR" sz="2800" dirty="0" err="1"/>
              <a:t>sayi</a:t>
            </a:r>
            <a:r>
              <a:rPr lang="tr-TR" sz="2800" dirty="0"/>
              <a:t>=5</a:t>
            </a:r>
          </a:p>
          <a:p>
            <a:r>
              <a:rPr lang="tr-TR" sz="2800" dirty="0"/>
              <a:t>isim="</a:t>
            </a:r>
            <a:r>
              <a:rPr lang="tr-TR" sz="2800" dirty="0" err="1"/>
              <a:t>ahmet</a:t>
            </a:r>
            <a:r>
              <a:rPr lang="tr-TR" sz="2800" dirty="0"/>
              <a:t>"</a:t>
            </a:r>
          </a:p>
          <a:p>
            <a:r>
              <a:rPr lang="tr-TR" sz="2800" dirty="0" err="1"/>
              <a:t>print</a:t>
            </a:r>
            <a:r>
              <a:rPr lang="tr-TR" sz="2800" dirty="0"/>
              <a:t>(</a:t>
            </a:r>
            <a:r>
              <a:rPr lang="tr-TR" sz="2800" dirty="0" err="1"/>
              <a:t>sayi</a:t>
            </a:r>
            <a:r>
              <a:rPr lang="tr-TR" sz="2800" dirty="0"/>
              <a:t>)</a:t>
            </a:r>
          </a:p>
          <a:p>
            <a:r>
              <a:rPr lang="tr-TR" sz="2800" dirty="0" err="1"/>
              <a:t>print</a:t>
            </a:r>
            <a:r>
              <a:rPr lang="tr-TR" sz="2800" dirty="0"/>
              <a:t>(isim)</a:t>
            </a:r>
          </a:p>
          <a:p>
            <a:endParaRPr lang="tr-TR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tlas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1383</TotalTime>
  <Words>1009</Words>
  <Application>Microsoft Office PowerPoint</Application>
  <PresentationFormat>Geniş ekran</PresentationFormat>
  <Paragraphs>166</Paragraphs>
  <Slides>26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2" baseType="lpstr">
      <vt:lpstr>Book Antiqua</vt:lpstr>
      <vt:lpstr>Calibri</vt:lpstr>
      <vt:lpstr>Calibri Light</vt:lpstr>
      <vt:lpstr>Rockwell</vt:lpstr>
      <vt:lpstr>Wingdings</vt:lpstr>
      <vt:lpstr>Atlas</vt:lpstr>
      <vt:lpstr>PYTHON PROGRAMLAMA DİLİ</vt:lpstr>
      <vt:lpstr>PYTHON TARİHÇESİ</vt:lpstr>
      <vt:lpstr>NEDEN PYTHON?</vt:lpstr>
      <vt:lpstr>NERELERDE KULLANILIR?</vt:lpstr>
      <vt:lpstr>PYTHON İNDİRME ve KURULUM</vt:lpstr>
      <vt:lpstr>YAZIM KURALLARI</vt:lpstr>
      <vt:lpstr>print() komutu</vt:lpstr>
      <vt:lpstr>Değişken Tanımlama</vt:lpstr>
      <vt:lpstr>Örnek 1</vt:lpstr>
      <vt:lpstr>Örnek 2</vt:lpstr>
      <vt:lpstr>Örnek 3</vt:lpstr>
      <vt:lpstr>VERİ GİRİŞİ</vt:lpstr>
      <vt:lpstr>Örnek 4</vt:lpstr>
      <vt:lpstr>Örnek 4</vt:lpstr>
      <vt:lpstr>int() Kullanımı</vt:lpstr>
      <vt:lpstr>Örnek 5</vt:lpstr>
      <vt:lpstr>“EĞER” DURUMU</vt:lpstr>
      <vt:lpstr>KOŞULLU DURUMLAR</vt:lpstr>
      <vt:lpstr>if KULLANIMI</vt:lpstr>
      <vt:lpstr>Örnek 6</vt:lpstr>
      <vt:lpstr>if KULLANIMI</vt:lpstr>
      <vt:lpstr>Örnek 7</vt:lpstr>
      <vt:lpstr>Örnek 8</vt:lpstr>
      <vt:lpstr>elif Kullanımı</vt:lpstr>
      <vt:lpstr>Örnek 09</vt:lpstr>
      <vt:lpstr>Örnek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Bilal</dc:creator>
  <cp:lastModifiedBy>Çiğli Fen Lisesi</cp:lastModifiedBy>
  <cp:revision>136</cp:revision>
  <dcterms:created xsi:type="dcterms:W3CDTF">2017-04-12T06:43:19Z</dcterms:created>
  <dcterms:modified xsi:type="dcterms:W3CDTF">2018-12-24T22:10:15Z</dcterms:modified>
</cp:coreProperties>
</file>