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sldIdLst>
    <p:sldId id="256" r:id="rId2"/>
    <p:sldId id="276" r:id="rId3"/>
    <p:sldId id="299" r:id="rId4"/>
    <p:sldId id="300" r:id="rId5"/>
    <p:sldId id="301" r:id="rId6"/>
    <p:sldId id="277" r:id="rId7"/>
    <p:sldId id="298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40" autoAdjust="0"/>
    <p:restoredTop sz="94660" autoAdjust="0"/>
  </p:normalViewPr>
  <p:slideViewPr>
    <p:cSldViewPr snapToGrid="0">
      <p:cViewPr varScale="1">
        <p:scale>
          <a:sx n="84" d="100"/>
          <a:sy n="84" d="100"/>
        </p:scale>
        <p:origin x="114" y="3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521D67-44B3-42A2-84CF-307B98ED3BB5}" type="datetimeFigureOut">
              <a:rPr lang="tr-TR" smtClean="0"/>
              <a:pPr/>
              <a:t>18.04.2022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CFE101-CA8F-47DC-BE7F-B3AE3B22CE53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4/18/2022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4/18/2022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4/18/2022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4/18/2022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diyot.net/gnd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ersimizkodlama.com/breadbord-nedir/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rsimizkodlama.com/arduino-kurulum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4C8D8C1-1062-49B2-BB56-D9F8E5DA6E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3333" y="3848602"/>
            <a:ext cx="8673427" cy="1322587"/>
          </a:xfrm>
        </p:spPr>
        <p:txBody>
          <a:bodyPr/>
          <a:lstStyle/>
          <a:p>
            <a:r>
              <a:rPr lang="tr-TR" dirty="0">
                <a:latin typeface="Book Antiqua" pitchFamily="18" charset="0"/>
              </a:rPr>
              <a:t>BİLGİSAYAR BİLİMİ DERSİ – Kur 2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4C8D8C1-1062-49B2-BB56-D9F8E5DA6EB6}"/>
              </a:ext>
            </a:extLst>
          </p:cNvPr>
          <p:cNvSpPr txBox="1">
            <a:spLocks/>
          </p:cNvSpPr>
          <p:nvPr/>
        </p:nvSpPr>
        <p:spPr>
          <a:xfrm>
            <a:off x="1652144" y="4235780"/>
            <a:ext cx="8673427" cy="1322587"/>
          </a:xfrm>
          <a:prstGeom prst="rect">
            <a:avLst/>
          </a:prstGeom>
        </p:spPr>
        <p:txBody>
          <a:bodyPr vert="horz" lIns="91440" tIns="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tr-TR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FFFEFF"/>
                </a:solidFill>
                <a:effectLst/>
                <a:uLnTx/>
                <a:uFillTx/>
                <a:latin typeface="Book Antiqua" pitchFamily="18" charset="0"/>
              </a:rPr>
              <a:t>Bilâl</a:t>
            </a:r>
            <a:r>
              <a:rPr kumimoji="0" lang="tr-TR" sz="1300" b="0" i="0" u="none" strike="noStrike" kern="1200" cap="none" spc="0" normalizeH="0" baseline="0" noProof="0" dirty="0">
                <a:ln>
                  <a:noFill/>
                </a:ln>
                <a:solidFill>
                  <a:srgbClr val="FFFEFF"/>
                </a:solidFill>
                <a:effectLst/>
                <a:uLnTx/>
                <a:uFillTx/>
                <a:latin typeface="Book Antiqua" pitchFamily="18" charset="0"/>
              </a:rPr>
              <a:t> AYDEMİR</a:t>
            </a:r>
            <a:br>
              <a:rPr kumimoji="0" lang="tr-TR" sz="1300" b="0" i="0" u="none" strike="noStrike" kern="1200" cap="none" spc="0" normalizeH="0" baseline="0" noProof="0" dirty="0">
                <a:ln>
                  <a:noFill/>
                </a:ln>
                <a:solidFill>
                  <a:srgbClr val="FFFEFF"/>
                </a:solidFill>
                <a:effectLst/>
                <a:uLnTx/>
                <a:uFillTx/>
                <a:latin typeface="Book Antiqua" pitchFamily="18" charset="0"/>
              </a:rPr>
            </a:br>
            <a:r>
              <a:rPr kumimoji="0" lang="tr-TR" sz="1300" b="0" i="0" u="none" strike="noStrike" kern="1200" cap="none" spc="0" normalizeH="0" baseline="0" noProof="0" dirty="0">
                <a:ln>
                  <a:noFill/>
                </a:ln>
                <a:solidFill>
                  <a:srgbClr val="FFFEFF"/>
                </a:solidFill>
                <a:effectLst/>
                <a:uLnTx/>
                <a:uFillTx/>
                <a:latin typeface="Book Antiqua" pitchFamily="18" charset="0"/>
              </a:rPr>
              <a:t>Bilişim</a:t>
            </a:r>
            <a:r>
              <a:rPr kumimoji="0" lang="tr-TR" sz="1300" b="0" i="0" u="none" strike="noStrike" kern="1200" cap="none" spc="0" normalizeH="0" noProof="0" dirty="0">
                <a:ln>
                  <a:noFill/>
                </a:ln>
                <a:solidFill>
                  <a:srgbClr val="FFFEFF"/>
                </a:solidFill>
                <a:effectLst/>
                <a:uLnTx/>
                <a:uFillTx/>
                <a:latin typeface="Book Antiqua" pitchFamily="18" charset="0"/>
              </a:rPr>
              <a:t> Tek. </a:t>
            </a:r>
            <a:r>
              <a:rPr kumimoji="0" lang="tr-TR" sz="1300" b="0" i="0" u="none" strike="noStrike" kern="1200" cap="none" spc="0" normalizeH="0" noProof="0" dirty="0" err="1">
                <a:ln>
                  <a:noFill/>
                </a:ln>
                <a:solidFill>
                  <a:srgbClr val="FFFEFF"/>
                </a:solidFill>
                <a:effectLst/>
                <a:uLnTx/>
                <a:uFillTx/>
                <a:latin typeface="Book Antiqua" pitchFamily="18" charset="0"/>
              </a:rPr>
              <a:t>Öğrt</a:t>
            </a:r>
            <a:r>
              <a:rPr kumimoji="0" lang="tr-TR" sz="1300" b="0" i="0" u="none" strike="noStrike" kern="1200" cap="none" spc="0" normalizeH="0" noProof="0" dirty="0">
                <a:ln>
                  <a:noFill/>
                </a:ln>
                <a:solidFill>
                  <a:srgbClr val="FFFEFF"/>
                </a:solidFill>
                <a:effectLst/>
                <a:uLnTx/>
                <a:uFillTx/>
                <a:latin typeface="Book Antiqua" pitchFamily="18" charset="0"/>
              </a:rPr>
              <a:t>.</a:t>
            </a:r>
            <a:endParaRPr kumimoji="0" lang="tr-TR" sz="1300" b="0" i="0" u="none" strike="noStrike" kern="1200" cap="none" spc="0" normalizeH="0" baseline="0" noProof="0" dirty="0">
              <a:ln>
                <a:noFill/>
              </a:ln>
              <a:solidFill>
                <a:srgbClr val="FFFEFF"/>
              </a:solidFill>
              <a:effectLst/>
              <a:uLnTx/>
              <a:uFillTx/>
              <a:latin typeface="Book Antiqua" pitchFamily="18" charset="0"/>
            </a:endParaRPr>
          </a:p>
        </p:txBody>
      </p:sp>
      <p:pic>
        <p:nvPicPr>
          <p:cNvPr id="6" name="5 Resim" descr="logo cop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6555" y="560174"/>
            <a:ext cx="1251864" cy="1318054"/>
          </a:xfrm>
          <a:prstGeom prst="rect">
            <a:avLst/>
          </a:prstGeom>
        </p:spPr>
      </p:pic>
      <p:pic>
        <p:nvPicPr>
          <p:cNvPr id="11" name="Picture 4" descr="ARDUINO png ile ilgili görsel sonucu">
            <a:extLst>
              <a:ext uri="{FF2B5EF4-FFF2-40B4-BE49-F238E27FC236}">
                <a16:creationId xmlns:a16="http://schemas.microsoft.com/office/drawing/2014/main" id="{3C4A95AF-E9E6-44D9-93FF-B5339B1DD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248" y="1852624"/>
            <a:ext cx="2869218" cy="199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RDUINO png ile ilgili görsel sonucu">
            <a:extLst>
              <a:ext uri="{FF2B5EF4-FFF2-40B4-BE49-F238E27FC236}">
                <a16:creationId xmlns:a16="http://schemas.microsoft.com/office/drawing/2014/main" id="{DA6738B2-1C37-4800-AE34-EE5AC067D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143" y="2130964"/>
            <a:ext cx="3667387" cy="259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ARDUINO png ile ilgili görsel sonucu">
            <a:extLst>
              <a:ext uri="{FF2B5EF4-FFF2-40B4-BE49-F238E27FC236}">
                <a16:creationId xmlns:a16="http://schemas.microsoft.com/office/drawing/2014/main" id="{8EFCF260-B46A-4603-AA99-987C4C23B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4563" y="2163388"/>
            <a:ext cx="3667387" cy="259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86841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800" b="1" spc="-5" dirty="0" err="1">
                <a:latin typeface="Book Antiqua" pitchFamily="18" charset="0"/>
              </a:rPr>
              <a:t>Arduino</a:t>
            </a:r>
            <a:r>
              <a:rPr lang="tr-TR" sz="3800" b="1" spc="-5" dirty="0">
                <a:latin typeface="Book Antiqua" pitchFamily="18" charset="0"/>
              </a:rPr>
              <a:t> Kurulumu</a:t>
            </a:r>
            <a:endParaRPr lang="tr-TR" sz="38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163506" y="410548"/>
            <a:ext cx="5955953" cy="60928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500" dirty="0" err="1"/>
              <a:t>Arduino</a:t>
            </a:r>
            <a:r>
              <a:rPr lang="tr-TR" sz="2500" dirty="0"/>
              <a:t> kurulumu 3 aşamadan oluşmaktadır.</a:t>
            </a:r>
          </a:p>
          <a:p>
            <a:r>
              <a:rPr lang="tr-TR" sz="2500" dirty="0" err="1"/>
              <a:t>Usb</a:t>
            </a:r>
            <a:r>
              <a:rPr lang="tr-TR" sz="2500" dirty="0"/>
              <a:t> kablosu ile bilgisayara bağlanması</a:t>
            </a:r>
          </a:p>
          <a:p>
            <a:r>
              <a:rPr lang="tr-TR" sz="2500" dirty="0"/>
              <a:t>Kodlama </a:t>
            </a:r>
            <a:r>
              <a:rPr lang="tr-TR" sz="2500" dirty="0" err="1"/>
              <a:t>arayüzü</a:t>
            </a:r>
            <a:r>
              <a:rPr lang="tr-TR" sz="2500" dirty="0"/>
              <a:t> olan IDE programının kurulması</a:t>
            </a:r>
          </a:p>
          <a:p>
            <a:r>
              <a:rPr lang="tr-TR" sz="2500" dirty="0" err="1"/>
              <a:t>Arduino</a:t>
            </a:r>
            <a:r>
              <a:rPr lang="tr-TR" sz="2500" dirty="0"/>
              <a:t> kartı </a:t>
            </a:r>
            <a:r>
              <a:rPr lang="tr-TR" sz="2500" dirty="0" err="1"/>
              <a:t>driverinin</a:t>
            </a:r>
            <a:r>
              <a:rPr lang="tr-TR" sz="2500" dirty="0"/>
              <a:t> (sürücü) kurulması.</a:t>
            </a:r>
          </a:p>
          <a:p>
            <a:endParaRPr lang="tr-TR" sz="2500" dirty="0"/>
          </a:p>
        </p:txBody>
      </p:sp>
      <p:pic>
        <p:nvPicPr>
          <p:cNvPr id="5" name="Picture 7" descr="arduino">
            <a:extLst>
              <a:ext uri="{FF2B5EF4-FFF2-40B4-BE49-F238E27FC236}">
                <a16:creationId xmlns:a16="http://schemas.microsoft.com/office/drawing/2014/main" id="{8C197429-3FE6-478C-B4BA-862C18F5B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382" y="503854"/>
            <a:ext cx="3297475" cy="234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146209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800" b="1" spc="-5" dirty="0">
                <a:latin typeface="Book Antiqua" pitchFamily="18" charset="0"/>
              </a:rPr>
              <a:t>Kodlama programı «IDE»</a:t>
            </a:r>
            <a:endParaRPr lang="tr-TR" sz="38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48957" y="447870"/>
            <a:ext cx="3541650" cy="609289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tr-TR" altLang="tr-TR" sz="2500" b="1" dirty="0" err="1">
                <a:solidFill>
                  <a:srgbClr val="FF9900"/>
                </a:solidFill>
                <a:latin typeface="Calibri" panose="020F0502020204030204" pitchFamily="34" charset="0"/>
              </a:rPr>
              <a:t>setup</a:t>
            </a:r>
            <a:r>
              <a:rPr lang="tr-TR" altLang="tr-TR" sz="2500" b="1" dirty="0">
                <a:latin typeface="Calibri" panose="020F0502020204030204" pitchFamily="34" charset="0"/>
              </a:rPr>
              <a:t>() fonksiyonu içerisinde “tek bir kez” gerçekleştireceğimiz işlemler yer alır.</a:t>
            </a:r>
          </a:p>
          <a:p>
            <a:r>
              <a:rPr lang="tr-TR" altLang="tr-TR" sz="2500" b="1" dirty="0" err="1">
                <a:solidFill>
                  <a:srgbClr val="FF9900"/>
                </a:solidFill>
                <a:latin typeface="Calibri" panose="020F0502020204030204" pitchFamily="34" charset="0"/>
              </a:rPr>
              <a:t>loop</a:t>
            </a:r>
            <a:r>
              <a:rPr lang="tr-TR" altLang="tr-TR" sz="2500" b="1" dirty="0">
                <a:latin typeface="Calibri" panose="020F0502020204030204" pitchFamily="34" charset="0"/>
              </a:rPr>
              <a:t>() fonksiyonu içerisindeki işlemler sürekli tekrarlanır</a:t>
            </a:r>
            <a:endParaRPr lang="tr-TR" sz="2500" dirty="0"/>
          </a:p>
        </p:txBody>
      </p:sp>
      <p:pic>
        <p:nvPicPr>
          <p:cNvPr id="7" name="Picture 4" descr="ArduinoIDE">
            <a:extLst>
              <a:ext uri="{FF2B5EF4-FFF2-40B4-BE49-F238E27FC236}">
                <a16:creationId xmlns:a16="http://schemas.microsoft.com/office/drawing/2014/main" id="{63B9CD2C-D143-4D25-AB00-C431A3C95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978" y="1046324"/>
            <a:ext cx="4101393" cy="492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63552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800" b="1" spc="-5" dirty="0" err="1">
                <a:latin typeface="Book Antiqua" pitchFamily="18" charset="0"/>
              </a:rPr>
              <a:t>IDE’de</a:t>
            </a:r>
            <a:r>
              <a:rPr lang="tr-TR" sz="3800" b="1" spc="-5" dirty="0">
                <a:latin typeface="Book Antiqua" pitchFamily="18" charset="0"/>
              </a:rPr>
              <a:t> örnek kodlar</a:t>
            </a:r>
            <a:endParaRPr lang="tr-TR" sz="38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48957" y="3575258"/>
            <a:ext cx="6754412" cy="296550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tr-TR" altLang="tr-TR" sz="2500" b="1" dirty="0">
                <a:latin typeface="Calibri" panose="020F0502020204030204" pitchFamily="34" charset="0"/>
              </a:rPr>
              <a:t>Geliştirme Ortamı ile birlikte örnek programlar da geliyor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altLang="tr-TR" sz="2500" b="1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tr-TR" altLang="tr-TR" sz="2500" b="1" dirty="0">
                <a:latin typeface="Calibri" panose="020F0502020204030204" pitchFamily="34" charset="0"/>
              </a:rPr>
              <a:t>Örnek programları derleyip </a:t>
            </a:r>
            <a:r>
              <a:rPr lang="tr-TR" altLang="tr-TR" sz="2500" b="1" dirty="0" err="1">
                <a:latin typeface="Calibri" panose="020F0502020204030204" pitchFamily="34" charset="0"/>
              </a:rPr>
              <a:t>Arduino’ya</a:t>
            </a:r>
            <a:r>
              <a:rPr lang="tr-TR" altLang="tr-TR" sz="2500" b="1" dirty="0">
                <a:latin typeface="Calibri" panose="020F0502020204030204" pitchFamily="34" charset="0"/>
              </a:rPr>
              <a:t> atıp çalıştırabilirsiniz.</a:t>
            </a:r>
          </a:p>
        </p:txBody>
      </p:sp>
      <p:pic>
        <p:nvPicPr>
          <p:cNvPr id="5" name="Picture 5" descr="GeliştirmeOrtamıOrnekler">
            <a:extLst>
              <a:ext uri="{FF2B5EF4-FFF2-40B4-BE49-F238E27FC236}">
                <a16:creationId xmlns:a16="http://schemas.microsoft.com/office/drawing/2014/main" id="{897E15D4-4005-42EF-BC12-9B5FB8F82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095" y="317241"/>
            <a:ext cx="6082593" cy="347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14543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99CF2018-45A5-47A7-8A10-DB1B6AE59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319" y="77545"/>
            <a:ext cx="9208749" cy="678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531037"/>
      </p:ext>
    </p:extLst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E07E402-7FF9-4B41-BD86-87E82355F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091" y="2452563"/>
            <a:ext cx="5760503" cy="426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CB4DE297-0C19-4325-A2E4-08FF55B85865}"/>
              </a:ext>
            </a:extLst>
          </p:cNvPr>
          <p:cNvSpPr/>
          <p:nvPr/>
        </p:nvSpPr>
        <p:spPr>
          <a:xfrm>
            <a:off x="9633189" y="5830875"/>
            <a:ext cx="300796" cy="673784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tr-TR" sz="3800" b="1" spc="-5" dirty="0">
                <a:latin typeface="Book Antiqua" pitchFamily="18" charset="0"/>
              </a:rPr>
            </a:br>
            <a:r>
              <a:rPr lang="tr-TR" sz="3300" b="1" spc="-5" dirty="0">
                <a:latin typeface="Book Antiqua" pitchFamily="18" charset="0"/>
              </a:rPr>
              <a:t>ARDUINO GÜÇ KAYNAKLARI</a:t>
            </a:r>
            <a:endParaRPr lang="tr-TR" sz="33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04885" y="228600"/>
            <a:ext cx="6671709" cy="2906486"/>
          </a:xfrm>
        </p:spPr>
        <p:txBody>
          <a:bodyPr>
            <a:normAutofit/>
          </a:bodyPr>
          <a:lstStyle/>
          <a:p>
            <a:r>
              <a:rPr lang="tr-TR" sz="2500" dirty="0"/>
              <a:t>Tüm </a:t>
            </a:r>
            <a:r>
              <a:rPr lang="tr-TR" sz="2500" dirty="0" err="1"/>
              <a:t>Arduino</a:t>
            </a:r>
            <a:r>
              <a:rPr lang="tr-TR" sz="2500" dirty="0"/>
              <a:t> modelleri güç kaynağına ihtiyaç duyar.</a:t>
            </a:r>
          </a:p>
          <a:p>
            <a:r>
              <a:rPr lang="tr-TR" sz="2500" dirty="0"/>
              <a:t>USB üzerinden, güç kaynağı bağlantı noktasından veya VIN (</a:t>
            </a:r>
            <a:r>
              <a:rPr lang="tr-TR" sz="2500" dirty="0" err="1"/>
              <a:t>Voltaje</a:t>
            </a:r>
            <a:r>
              <a:rPr lang="tr-TR" sz="2500" dirty="0"/>
              <a:t> in) </a:t>
            </a:r>
            <a:r>
              <a:rPr lang="tr-TR" sz="2500" dirty="0" err="1"/>
              <a:t>pininden</a:t>
            </a:r>
            <a:r>
              <a:rPr lang="tr-TR" sz="2500" dirty="0"/>
              <a:t> sağlar.</a:t>
            </a:r>
          </a:p>
        </p:txBody>
      </p:sp>
    </p:spTree>
    <p:extLst>
      <p:ext uri="{BB962C8B-B14F-4D97-AF65-F5344CB8AC3E}">
        <p14:creationId xmlns:p14="http://schemas.microsoft.com/office/powerpoint/2010/main" val="406878616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D7D40D0D-29E3-440A-A68D-BBE816B51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008" y="3142318"/>
            <a:ext cx="5828521" cy="371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CB4DE297-0C19-4325-A2E4-08FF55B85865}"/>
              </a:ext>
            </a:extLst>
          </p:cNvPr>
          <p:cNvSpPr/>
          <p:nvPr/>
        </p:nvSpPr>
        <p:spPr>
          <a:xfrm>
            <a:off x="8453534" y="3526971"/>
            <a:ext cx="2080727" cy="354564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tr-TR" sz="3800" b="1" spc="-5" dirty="0">
                <a:latin typeface="Book Antiqua" pitchFamily="18" charset="0"/>
              </a:rPr>
            </a:br>
            <a:r>
              <a:rPr lang="tr-TR" sz="3300" b="1" spc="-5" dirty="0">
                <a:latin typeface="Book Antiqua" pitchFamily="18" charset="0"/>
              </a:rPr>
              <a:t>ARDUINO PINLERIN GÖREVLERİ</a:t>
            </a:r>
            <a:endParaRPr lang="tr-TR" sz="33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27544" y="247117"/>
            <a:ext cx="6671709" cy="3331029"/>
          </a:xfrm>
        </p:spPr>
        <p:txBody>
          <a:bodyPr>
            <a:normAutofit/>
          </a:bodyPr>
          <a:lstStyle/>
          <a:p>
            <a:r>
              <a:rPr lang="tr-TR" dirty="0" err="1"/>
              <a:t>Arduino</a:t>
            </a:r>
            <a:r>
              <a:rPr lang="tr-TR" dirty="0"/>
              <a:t> UNO kartında  A0, A1, A2, A3, A4, A5 olmak üzere 6 adet analog </a:t>
            </a:r>
            <a:r>
              <a:rPr lang="tr-TR" dirty="0" err="1"/>
              <a:t>pin</a:t>
            </a:r>
            <a:r>
              <a:rPr lang="tr-TR" dirty="0"/>
              <a:t> bulunuyor. Bu </a:t>
            </a:r>
            <a:r>
              <a:rPr lang="tr-TR" dirty="0" err="1"/>
              <a:t>pinler</a:t>
            </a:r>
            <a:r>
              <a:rPr lang="tr-TR" dirty="0"/>
              <a:t> 0 ile 1023 arasında toplam 1024 adet sayısal değer alıyor ve veriyor.</a:t>
            </a:r>
          </a:p>
          <a:p>
            <a:r>
              <a:rPr lang="tr-TR" dirty="0" err="1"/>
              <a:t>Arduino</a:t>
            </a:r>
            <a:r>
              <a:rPr lang="tr-TR" dirty="0"/>
              <a:t> UNO kartında  0,1, 2, 3, 4, 5, 6, 7, 8, 9, 10, 11, 12, 13 olmak üzere 14 adet dijital </a:t>
            </a:r>
            <a:r>
              <a:rPr lang="tr-TR" dirty="0" err="1"/>
              <a:t>pin</a:t>
            </a:r>
            <a:r>
              <a:rPr lang="tr-TR" dirty="0"/>
              <a:t> bulunuyor. Bu </a:t>
            </a:r>
            <a:r>
              <a:rPr lang="tr-TR" dirty="0" err="1"/>
              <a:t>pinler</a:t>
            </a:r>
            <a:r>
              <a:rPr lang="tr-TR" dirty="0"/>
              <a:t> HIGH(yüksek) ve LOW(alçak) değerlerini alıyor ve veriyor. </a:t>
            </a:r>
          </a:p>
          <a:p>
            <a:r>
              <a:rPr lang="tr-TR" dirty="0"/>
              <a:t>Önünde “~” işareti gördüğünüz </a:t>
            </a:r>
            <a:r>
              <a:rPr lang="tr-TR" dirty="0" err="1"/>
              <a:t>digital</a:t>
            </a:r>
            <a:r>
              <a:rPr lang="tr-TR" dirty="0"/>
              <a:t> </a:t>
            </a:r>
            <a:r>
              <a:rPr lang="tr-TR" dirty="0" err="1"/>
              <a:t>pinlerden</a:t>
            </a:r>
            <a:r>
              <a:rPr lang="tr-TR" dirty="0"/>
              <a:t> analog çıkış alabiliriz. Bu </a:t>
            </a:r>
            <a:r>
              <a:rPr lang="tr-TR" dirty="0" err="1"/>
              <a:t>pinlere</a:t>
            </a:r>
            <a:r>
              <a:rPr lang="tr-TR" dirty="0"/>
              <a:t> PWM </a:t>
            </a:r>
            <a:r>
              <a:rPr lang="tr-TR" dirty="0" err="1"/>
              <a:t>pinleri</a:t>
            </a:r>
            <a:r>
              <a:rPr lang="tr-TR" dirty="0"/>
              <a:t> denir.</a:t>
            </a:r>
          </a:p>
        </p:txBody>
      </p:sp>
    </p:spTree>
    <p:extLst>
      <p:ext uri="{BB962C8B-B14F-4D97-AF65-F5344CB8AC3E}">
        <p14:creationId xmlns:p14="http://schemas.microsoft.com/office/powerpoint/2010/main" val="70721312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CCA49C97-4F4E-47CE-8420-64A722A51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258" y="-149864"/>
            <a:ext cx="6042946" cy="447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tr-TR" sz="3800" b="1" spc="-5" dirty="0">
                <a:latin typeface="Book Antiqua" pitchFamily="18" charset="0"/>
              </a:rPr>
            </a:br>
            <a:r>
              <a:rPr lang="tr-TR" sz="3300" b="1" spc="-5" dirty="0">
                <a:latin typeface="Book Antiqua" pitchFamily="18" charset="0"/>
              </a:rPr>
              <a:t>GÜÇ PİNLERİ</a:t>
            </a:r>
            <a:endParaRPr lang="tr-TR" sz="33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27544" y="4189444"/>
            <a:ext cx="6868987" cy="2239347"/>
          </a:xfrm>
        </p:spPr>
        <p:txBody>
          <a:bodyPr>
            <a:noAutofit/>
          </a:bodyPr>
          <a:lstStyle/>
          <a:p>
            <a:pPr fontAlgn="base"/>
            <a:r>
              <a:rPr lang="tr-TR" sz="2500" b="1" dirty="0" err="1"/>
              <a:t>Pinler</a:t>
            </a:r>
            <a:r>
              <a:rPr lang="tr-TR" sz="2500" b="1" dirty="0"/>
              <a:t> (5V, 3.3V, GND)</a:t>
            </a:r>
            <a:br>
              <a:rPr lang="tr-TR" sz="2500" dirty="0"/>
            </a:br>
            <a:r>
              <a:rPr lang="tr-TR" sz="2500" dirty="0"/>
              <a:t>5V ve 3.3V : Bu </a:t>
            </a:r>
            <a:r>
              <a:rPr lang="tr-TR" sz="2500" dirty="0" err="1"/>
              <a:t>pinlerden</a:t>
            </a:r>
            <a:r>
              <a:rPr lang="tr-TR" sz="2500" dirty="0"/>
              <a:t> 5 volt ve 3.3 volt değerinde çıkış gerilimi alabiliriz.</a:t>
            </a:r>
          </a:p>
          <a:p>
            <a:pPr lvl="1" fontAlgn="base"/>
            <a:r>
              <a:rPr lang="tr-TR" sz="2500" dirty="0"/>
              <a:t>GND: </a:t>
            </a:r>
            <a:r>
              <a:rPr lang="tr-TR" sz="2500" dirty="0" err="1"/>
              <a:t>Ground</a:t>
            </a:r>
            <a:r>
              <a:rPr lang="tr-TR" sz="2500" dirty="0"/>
              <a:t> ‘un kısaltılmış halidir. Topraklama bağlantısıdır.</a:t>
            </a:r>
          </a:p>
        </p:txBody>
      </p:sp>
    </p:spTree>
    <p:extLst>
      <p:ext uri="{BB962C8B-B14F-4D97-AF65-F5344CB8AC3E}">
        <p14:creationId xmlns:p14="http://schemas.microsoft.com/office/powerpoint/2010/main" val="265023788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>
            <a:extLst>
              <a:ext uri="{FF2B5EF4-FFF2-40B4-BE49-F238E27FC236}">
                <a16:creationId xmlns:a16="http://schemas.microsoft.com/office/drawing/2014/main" id="{2EBCC76E-5F3E-46BB-94A1-C315D10FBF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91" r="30604"/>
          <a:stretch/>
        </p:blipFill>
        <p:spPr>
          <a:xfrm>
            <a:off x="6755325" y="-1"/>
            <a:ext cx="5436676" cy="6954474"/>
          </a:xfrm>
          <a:prstGeom prst="rect">
            <a:avLst/>
          </a:prstGeom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800" b="1" spc="-5" dirty="0">
                <a:latin typeface="Book Antiqua" pitchFamily="18" charset="0"/>
              </a:rPr>
              <a:t>UYGULAMA 01- LED YAKMA</a:t>
            </a:r>
            <a:endParaRPr lang="tr-TR" sz="33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27544" y="247117"/>
            <a:ext cx="6671709" cy="3331029"/>
          </a:xfrm>
        </p:spPr>
        <p:txBody>
          <a:bodyPr>
            <a:normAutofit/>
          </a:bodyPr>
          <a:lstStyle/>
          <a:p>
            <a:r>
              <a:rPr lang="tr-TR" dirty="0"/>
              <a:t>GEREKLİ MALZEMELER</a:t>
            </a:r>
          </a:p>
          <a:p>
            <a:endParaRPr lang="tr-TR" dirty="0"/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A6D965C9-FC14-479E-B2E9-B80124E69F40}"/>
              </a:ext>
            </a:extLst>
          </p:cNvPr>
          <p:cNvSpPr/>
          <p:nvPr/>
        </p:nvSpPr>
        <p:spPr>
          <a:xfrm>
            <a:off x="5027544" y="2019217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/>
              <a:t>1 ADET	</a:t>
            </a:r>
            <a:r>
              <a:rPr lang="tr-TR" dirty="0" err="1"/>
              <a:t>Arduino</a:t>
            </a:r>
            <a:r>
              <a:rPr lang="tr-TR" dirty="0"/>
              <a:t> </a:t>
            </a:r>
            <a:r>
              <a:rPr lang="tr-TR" dirty="0" err="1"/>
              <a:t>Uno</a:t>
            </a:r>
            <a:r>
              <a:rPr lang="tr-TR" dirty="0"/>
              <a:t> R3</a:t>
            </a:r>
          </a:p>
          <a:p>
            <a:r>
              <a:rPr lang="tr-TR" dirty="0"/>
              <a:t>1 ADET	</a:t>
            </a:r>
            <a:r>
              <a:rPr lang="tr-TR" dirty="0" err="1"/>
              <a:t>Breadboard</a:t>
            </a:r>
            <a:endParaRPr lang="tr-TR" dirty="0"/>
          </a:p>
          <a:p>
            <a:r>
              <a:rPr lang="tr-TR" dirty="0"/>
              <a:t>3 ADET 100 Ω Direnç</a:t>
            </a:r>
          </a:p>
          <a:p>
            <a:r>
              <a:rPr lang="tr-TR" dirty="0"/>
              <a:t>1 ADET Kırmızı LED</a:t>
            </a:r>
          </a:p>
          <a:p>
            <a:r>
              <a:rPr lang="tr-TR" dirty="0"/>
              <a:t>1 ADET Sarı LED</a:t>
            </a:r>
          </a:p>
          <a:p>
            <a:r>
              <a:rPr lang="tr-TR" dirty="0"/>
              <a:t>1 ADET Mavi LED</a:t>
            </a:r>
          </a:p>
        </p:txBody>
      </p:sp>
    </p:spTree>
    <p:extLst>
      <p:ext uri="{BB962C8B-B14F-4D97-AF65-F5344CB8AC3E}">
        <p14:creationId xmlns:p14="http://schemas.microsoft.com/office/powerpoint/2010/main" val="49125958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000" b="1" spc="-5" dirty="0">
                <a:latin typeface="Book Antiqua" pitchFamily="18" charset="0"/>
              </a:rPr>
              <a:t>MALZEMELERİ TANIYALIM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27544" y="247117"/>
            <a:ext cx="6671709" cy="3331029"/>
          </a:xfrm>
        </p:spPr>
        <p:txBody>
          <a:bodyPr>
            <a:normAutofit/>
          </a:bodyPr>
          <a:lstStyle/>
          <a:p>
            <a:r>
              <a:rPr lang="tr-TR" dirty="0"/>
              <a:t>BREADBOARD NEDİR?</a:t>
            </a:r>
          </a:p>
          <a:p>
            <a:endParaRPr lang="tr-TR" dirty="0"/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A6D965C9-FC14-479E-B2E9-B80124E69F40}"/>
              </a:ext>
            </a:extLst>
          </p:cNvPr>
          <p:cNvSpPr/>
          <p:nvPr/>
        </p:nvSpPr>
        <p:spPr>
          <a:xfrm>
            <a:off x="5027544" y="2019217"/>
            <a:ext cx="291885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err="1"/>
              <a:t>Breadboard</a:t>
            </a:r>
            <a:r>
              <a:rPr lang="tr-TR" dirty="0"/>
              <a:t> üzerinde devrelerimizi test ettiğimiz araçtır. Kurduğumuz devreleri birbirlerine lehimlemeden kolaylıkla test etmemizi sağlar. </a:t>
            </a:r>
          </a:p>
          <a:p>
            <a:endParaRPr lang="tr-TR" dirty="0"/>
          </a:p>
          <a:p>
            <a:r>
              <a:rPr lang="tr-TR" dirty="0" err="1"/>
              <a:t>Breadboard</a:t>
            </a:r>
            <a:r>
              <a:rPr lang="tr-TR" dirty="0"/>
              <a:t> iç yapısı dik ve yatay şekilde birbirlerine bağlı halde konumlanmış metal kıskaçlardan oluşur. 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69D36B50-99A4-4B4E-82E9-73649F855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786" y="717243"/>
            <a:ext cx="3752850" cy="2390775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323DF3E0-28CE-4E22-8770-0A57945F0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169" y="4133675"/>
            <a:ext cx="3705225" cy="238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63810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000" b="1" spc="-5" dirty="0">
                <a:latin typeface="Book Antiqua" pitchFamily="18" charset="0"/>
              </a:rPr>
              <a:t>MALZEMELERİ TANIYALIM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27544" y="247117"/>
            <a:ext cx="6671709" cy="3331029"/>
          </a:xfrm>
        </p:spPr>
        <p:txBody>
          <a:bodyPr>
            <a:normAutofit/>
          </a:bodyPr>
          <a:lstStyle/>
          <a:p>
            <a:r>
              <a:rPr lang="tr-TR" dirty="0"/>
              <a:t>LED NEDİR?</a:t>
            </a:r>
          </a:p>
          <a:p>
            <a:endParaRPr lang="tr-TR" dirty="0"/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A6D965C9-FC14-479E-B2E9-B80124E69F40}"/>
              </a:ext>
            </a:extLst>
          </p:cNvPr>
          <p:cNvSpPr/>
          <p:nvPr/>
        </p:nvSpPr>
        <p:spPr>
          <a:xfrm>
            <a:off x="5027544" y="2019217"/>
            <a:ext cx="311816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>LED</a:t>
            </a:r>
            <a:r>
              <a:rPr lang="tr-TR" dirty="0"/>
              <a:t>’ de 2 bacak bulunur .</a:t>
            </a:r>
          </a:p>
          <a:p>
            <a:r>
              <a:rPr lang="tr-TR" dirty="0"/>
              <a:t>Uzun bacak +(anot) ve kısa bacak –(katot) dur .</a:t>
            </a:r>
          </a:p>
          <a:p>
            <a:r>
              <a:rPr lang="tr-TR" b="1" dirty="0"/>
              <a:t>LED</a:t>
            </a:r>
            <a:r>
              <a:rPr lang="tr-TR" dirty="0"/>
              <a:t>‘in uzun bacağı, </a:t>
            </a:r>
            <a:r>
              <a:rPr lang="tr-TR" dirty="0" err="1"/>
              <a:t>Arduino</a:t>
            </a:r>
            <a:r>
              <a:rPr lang="tr-TR" dirty="0"/>
              <a:t> kart üzerindeki dijital sinyal </a:t>
            </a:r>
            <a:r>
              <a:rPr lang="tr-TR" dirty="0" err="1"/>
              <a:t>pinine</a:t>
            </a:r>
            <a:r>
              <a:rPr lang="tr-TR" dirty="0"/>
              <a:t>, kısa bacak ise yine kart üzerindeki </a:t>
            </a:r>
            <a:r>
              <a:rPr lang="tr-TR" b="1" dirty="0">
                <a:hlinkClick r:id="rId2"/>
              </a:rPr>
              <a:t>GND</a:t>
            </a:r>
            <a:r>
              <a:rPr lang="tr-TR" dirty="0"/>
              <a:t> </a:t>
            </a:r>
            <a:r>
              <a:rPr lang="tr-TR" dirty="0" err="1"/>
              <a:t>pinine</a:t>
            </a:r>
            <a:r>
              <a:rPr lang="tr-TR" dirty="0"/>
              <a:t> bağlanmalıdır.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33193BDC-6D5C-409B-8018-31A9465642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5544" y="1397675"/>
            <a:ext cx="3796321" cy="2031325"/>
          </a:xfrm>
          <a:prstGeom prst="rect">
            <a:avLst/>
          </a:prstGeom>
        </p:spPr>
      </p:pic>
      <p:pic>
        <p:nvPicPr>
          <p:cNvPr id="2050" name="Picture 2" descr="LED Light Emitting Diode">
            <a:extLst>
              <a:ext uri="{FF2B5EF4-FFF2-40B4-BE49-F238E27FC236}">
                <a16:creationId xmlns:a16="http://schemas.microsoft.com/office/drawing/2014/main" id="{B193B24D-56D7-4772-A52C-D7EE0A868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768" y="3792693"/>
            <a:ext cx="3785337" cy="245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61259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800" b="1" spc="-5" dirty="0">
                <a:latin typeface="Book Antiqua" pitchFamily="18" charset="0"/>
              </a:rPr>
              <a:t>ARDUINO NEDİR?</a:t>
            </a:r>
            <a:endParaRPr lang="tr-TR" sz="38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163506" y="363893"/>
            <a:ext cx="5955953" cy="3610947"/>
          </a:xfrm>
        </p:spPr>
        <p:txBody>
          <a:bodyPr>
            <a:normAutofit/>
          </a:bodyPr>
          <a:lstStyle/>
          <a:p>
            <a:r>
              <a:rPr lang="tr-TR" sz="2800" dirty="0"/>
              <a:t>Kullanımı kolay,</a:t>
            </a:r>
            <a:br>
              <a:rPr lang="tr-TR" sz="2800" dirty="0"/>
            </a:br>
            <a:r>
              <a:rPr lang="tr-TR" sz="2800" dirty="0"/>
              <a:t>açık kaynaklı donanım ve yazılımdan oluşan,</a:t>
            </a:r>
            <a:br>
              <a:rPr lang="tr-TR" sz="2800" dirty="0"/>
            </a:br>
            <a:r>
              <a:rPr lang="tr-TR" sz="2800" dirty="0"/>
              <a:t>elektronik prototip geliştirme ortamıdır.</a:t>
            </a:r>
          </a:p>
          <a:p>
            <a:r>
              <a:rPr lang="tr-TR" sz="2800" dirty="0"/>
              <a:t>Geliştiren Ekip:</a:t>
            </a:r>
            <a:endParaRPr lang="tr-TR" sz="2500" dirty="0"/>
          </a:p>
        </p:txBody>
      </p:sp>
      <p:pic>
        <p:nvPicPr>
          <p:cNvPr id="5" name="Picture 7" descr="arduino">
            <a:extLst>
              <a:ext uri="{FF2B5EF4-FFF2-40B4-BE49-F238E27FC236}">
                <a16:creationId xmlns:a16="http://schemas.microsoft.com/office/drawing/2014/main" id="{8C197429-3FE6-478C-B4BA-862C18F5B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44" y="205274"/>
            <a:ext cx="3297475" cy="234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arduino_team">
            <a:extLst>
              <a:ext uri="{FF2B5EF4-FFF2-40B4-BE49-F238E27FC236}">
                <a16:creationId xmlns:a16="http://schemas.microsoft.com/office/drawing/2014/main" id="{B7A3765F-66AD-484B-9308-CF16B4CF5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478" y="3797559"/>
            <a:ext cx="3830891" cy="255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6F65B597-1474-4298-BF6D-2D6CE89CA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2852" y="1069066"/>
            <a:ext cx="3773575" cy="1867082"/>
          </a:xfrm>
          <a:prstGeom prst="rect">
            <a:avLst/>
          </a:prstGeom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000" b="1" spc="-5" dirty="0">
                <a:latin typeface="Book Antiqua" pitchFamily="18" charset="0"/>
              </a:rPr>
              <a:t>MALZEMELERİ TANIYALIM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27544" y="247117"/>
            <a:ext cx="6671709" cy="3331029"/>
          </a:xfrm>
        </p:spPr>
        <p:txBody>
          <a:bodyPr>
            <a:normAutofit/>
          </a:bodyPr>
          <a:lstStyle/>
          <a:p>
            <a:r>
              <a:rPr lang="tr-TR" dirty="0"/>
              <a:t>DİRENÇ NEDİR?</a:t>
            </a:r>
          </a:p>
          <a:p>
            <a:endParaRPr lang="tr-TR" dirty="0"/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A6D965C9-FC14-479E-B2E9-B80124E69F40}"/>
              </a:ext>
            </a:extLst>
          </p:cNvPr>
          <p:cNvSpPr/>
          <p:nvPr/>
        </p:nvSpPr>
        <p:spPr>
          <a:xfrm>
            <a:off x="5027543" y="2019217"/>
            <a:ext cx="326077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Dirençler, elektrikli devrelerde akımı sınırlayarak belli bir değerde tutmaya yararlar.</a:t>
            </a:r>
          </a:p>
          <a:p>
            <a:r>
              <a:rPr lang="it-IT" dirty="0"/>
              <a:t>Direncin birimi </a:t>
            </a:r>
            <a:r>
              <a:rPr lang="it-IT" b="1" dirty="0"/>
              <a:t>Ohm (Ω)</a:t>
            </a:r>
            <a:r>
              <a:rPr lang="it-IT" dirty="0"/>
              <a:t>’dur. </a:t>
            </a:r>
            <a:r>
              <a:rPr lang="tr-TR" dirty="0"/>
              <a:t>Denklemlerde R ile gösterilir.</a:t>
            </a:r>
          </a:p>
          <a:p>
            <a:endParaRPr lang="tr-TR" dirty="0"/>
          </a:p>
          <a:p>
            <a:r>
              <a:rPr lang="tr-TR" dirty="0"/>
              <a:t>LED </a:t>
            </a:r>
            <a:r>
              <a:rPr lang="tr-TR" dirty="0" err="1"/>
              <a:t>ler</a:t>
            </a:r>
            <a:r>
              <a:rPr lang="tr-TR" dirty="0"/>
              <a:t> ön </a:t>
            </a:r>
            <a:r>
              <a:rPr lang="tr-TR" b="1" i="1" dirty="0"/>
              <a:t>direnç</a:t>
            </a:r>
            <a:r>
              <a:rPr lang="tr-TR" dirty="0"/>
              <a:t> ile birlikte kullanılır.</a:t>
            </a:r>
            <a:br>
              <a:rPr lang="tr-TR" dirty="0"/>
            </a:br>
            <a:r>
              <a:rPr lang="tr-TR" dirty="0"/>
              <a:t>Örneğin 2V/20mA özelliğine sahip bir LED’i 5V’luk devrede çalıştırmak için</a:t>
            </a:r>
            <a:br>
              <a:rPr lang="tr-TR" dirty="0"/>
            </a:br>
            <a:endParaRPr lang="tr-TR" dirty="0"/>
          </a:p>
          <a:p>
            <a:r>
              <a:rPr lang="tr-TR" dirty="0"/>
              <a:t>R=(5-2)/0,02 = 150 </a:t>
            </a:r>
            <a:r>
              <a:rPr lang="tr-TR" dirty="0" err="1"/>
              <a:t>ohm</a:t>
            </a:r>
            <a:r>
              <a:rPr lang="tr-TR" dirty="0"/>
              <a:t>’ </a:t>
            </a:r>
            <a:r>
              <a:rPr lang="tr-TR" dirty="0" err="1"/>
              <a:t>luk</a:t>
            </a:r>
            <a:r>
              <a:rPr lang="tr-TR" dirty="0"/>
              <a:t> </a:t>
            </a:r>
            <a:r>
              <a:rPr lang="tr-TR" b="1" i="1" dirty="0"/>
              <a:t>direnç</a:t>
            </a:r>
            <a:r>
              <a:rPr lang="tr-TR" dirty="0"/>
              <a:t> </a:t>
            </a:r>
            <a:r>
              <a:rPr lang="tr-TR" dirty="0" err="1"/>
              <a:t>kullanılmalır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56266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8" name="Picture 12" descr="jumper kablo seti ile ilgili görsel sonucu">
            <a:extLst>
              <a:ext uri="{FF2B5EF4-FFF2-40B4-BE49-F238E27FC236}">
                <a16:creationId xmlns:a16="http://schemas.microsoft.com/office/drawing/2014/main" id="{A57A0710-28B3-4CA0-98D2-6B1DEBA85B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27" b="6177"/>
          <a:stretch/>
        </p:blipFill>
        <p:spPr bwMode="auto">
          <a:xfrm>
            <a:off x="5027543" y="2270913"/>
            <a:ext cx="7164457" cy="447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000" b="1" spc="-5" dirty="0">
                <a:latin typeface="Book Antiqua" pitchFamily="18" charset="0"/>
              </a:rPr>
              <a:t>MALZEMELERİ TANIYALIM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842986" y="147573"/>
            <a:ext cx="6671709" cy="2202352"/>
          </a:xfrm>
        </p:spPr>
        <p:txBody>
          <a:bodyPr>
            <a:normAutofit/>
          </a:bodyPr>
          <a:lstStyle/>
          <a:p>
            <a:r>
              <a:rPr lang="tr-TR" dirty="0"/>
              <a:t>JUMPER KABLO NEDİR?</a:t>
            </a:r>
          </a:p>
          <a:p>
            <a:endParaRPr lang="tr-TR" dirty="0"/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A6D965C9-FC14-479E-B2E9-B80124E69F40}"/>
              </a:ext>
            </a:extLst>
          </p:cNvPr>
          <p:cNvSpPr/>
          <p:nvPr/>
        </p:nvSpPr>
        <p:spPr>
          <a:xfrm>
            <a:off x="4957635" y="1229513"/>
            <a:ext cx="71644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Kısaca bağlantı kabloları diyebiliriz. </a:t>
            </a:r>
            <a:r>
              <a:rPr lang="tr-TR" dirty="0" err="1">
                <a:hlinkClick r:id="rId3"/>
              </a:rPr>
              <a:t>Breadbord</a:t>
            </a:r>
            <a:r>
              <a:rPr lang="tr-TR" dirty="0"/>
              <a:t> ve</a:t>
            </a:r>
          </a:p>
          <a:p>
            <a:r>
              <a:rPr lang="tr-TR" dirty="0" err="1">
                <a:hlinkClick r:id="rId4"/>
              </a:rPr>
              <a:t>arduino</a:t>
            </a:r>
            <a:r>
              <a:rPr lang="tr-TR" dirty="0"/>
              <a:t> arasında bağlantı kurmak için kullanılır. Uçlarında erkek ve dişi girişlerin bulunmasına göre 3 çeşit </a:t>
            </a:r>
            <a:r>
              <a:rPr lang="tr-TR" dirty="0" err="1"/>
              <a:t>jumper</a:t>
            </a:r>
            <a:r>
              <a:rPr lang="tr-TR" dirty="0"/>
              <a:t> kablo bulunmaktadır.</a:t>
            </a:r>
          </a:p>
          <a:p>
            <a:r>
              <a:rPr lang="tr-TR" dirty="0"/>
              <a:t>1- Erkek – erkek </a:t>
            </a:r>
          </a:p>
          <a:p>
            <a:r>
              <a:rPr lang="tr-TR" dirty="0"/>
              <a:t>2- Erkek – dişi</a:t>
            </a:r>
          </a:p>
          <a:p>
            <a:r>
              <a:rPr lang="tr-TR" dirty="0"/>
              <a:t>3- Dişi – dişi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3336985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800" b="1" spc="-5" dirty="0">
                <a:latin typeface="Book Antiqua" pitchFamily="18" charset="0"/>
              </a:rPr>
              <a:t>NEDEN</a:t>
            </a:r>
            <a:br>
              <a:rPr lang="tr-TR" sz="3800" b="1" spc="-5" dirty="0">
                <a:latin typeface="Book Antiqua" pitchFamily="18" charset="0"/>
              </a:rPr>
            </a:br>
            <a:r>
              <a:rPr lang="tr-TR" sz="3800" b="1" spc="-5" dirty="0">
                <a:latin typeface="Book Antiqua" pitchFamily="18" charset="0"/>
              </a:rPr>
              <a:t>ARDUINO?</a:t>
            </a:r>
            <a:endParaRPr lang="tr-TR" sz="38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163506" y="410548"/>
            <a:ext cx="5955953" cy="6092890"/>
          </a:xfrm>
        </p:spPr>
        <p:txBody>
          <a:bodyPr>
            <a:normAutofit/>
          </a:bodyPr>
          <a:lstStyle/>
          <a:p>
            <a:r>
              <a:rPr lang="tr-TR" sz="2500" dirty="0"/>
              <a:t>Yazılımların kaynak kodlarına erişim serbesttir ve üzerlerinde istenildiği gibi değişiklik yapılabilir.</a:t>
            </a:r>
          </a:p>
          <a:p>
            <a:r>
              <a:rPr lang="tr-TR" sz="2500" dirty="0"/>
              <a:t>Donanım tasarımları için de aynı durum geçerlidir.</a:t>
            </a:r>
          </a:p>
          <a:p>
            <a:r>
              <a:rPr lang="tr-TR" sz="2400" dirty="0"/>
              <a:t>Zengin kütüphane desteği</a:t>
            </a:r>
          </a:p>
          <a:p>
            <a:r>
              <a:rPr lang="tr-TR" sz="2400" dirty="0"/>
              <a:t>10 dakika içinde ilk uygulama gerçekleştirilebilir</a:t>
            </a:r>
          </a:p>
          <a:p>
            <a:endParaRPr lang="tr-TR" sz="2500" dirty="0"/>
          </a:p>
        </p:txBody>
      </p:sp>
      <p:pic>
        <p:nvPicPr>
          <p:cNvPr id="5" name="Picture 7" descr="arduino">
            <a:extLst>
              <a:ext uri="{FF2B5EF4-FFF2-40B4-BE49-F238E27FC236}">
                <a16:creationId xmlns:a16="http://schemas.microsoft.com/office/drawing/2014/main" id="{8C197429-3FE6-478C-B4BA-862C18F5B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44" y="205274"/>
            <a:ext cx="3297475" cy="234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821456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tr-TR" sz="3800" b="1" spc="-5" dirty="0">
                <a:latin typeface="Book Antiqua" pitchFamily="18" charset="0"/>
              </a:rPr>
            </a:br>
            <a:r>
              <a:rPr lang="tr-TR" sz="3800" b="1" spc="-5" dirty="0">
                <a:latin typeface="Book Antiqua" pitchFamily="18" charset="0"/>
              </a:rPr>
              <a:t>ARDUINO</a:t>
            </a:r>
            <a:br>
              <a:rPr lang="tr-TR" sz="3800" b="1" spc="-5" dirty="0">
                <a:latin typeface="Book Antiqua" pitchFamily="18" charset="0"/>
              </a:rPr>
            </a:br>
            <a:r>
              <a:rPr lang="tr-TR" sz="3800" b="1" spc="-5" dirty="0">
                <a:latin typeface="Book Antiqua" pitchFamily="18" charset="0"/>
              </a:rPr>
              <a:t>DÜNYASI</a:t>
            </a:r>
            <a:endParaRPr lang="tr-TR" sz="38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163506" y="410548"/>
            <a:ext cx="5955953" cy="6092890"/>
          </a:xfrm>
        </p:spPr>
        <p:txBody>
          <a:bodyPr>
            <a:normAutofit/>
          </a:bodyPr>
          <a:lstStyle/>
          <a:p>
            <a:r>
              <a:rPr lang="tr-TR" sz="2500" dirty="0"/>
              <a:t>Donanım</a:t>
            </a:r>
          </a:p>
          <a:p>
            <a:r>
              <a:rPr lang="tr-TR" sz="2500" dirty="0"/>
              <a:t>Geliştirme Ortamı</a:t>
            </a:r>
          </a:p>
          <a:p>
            <a:r>
              <a:rPr lang="tr-TR" sz="2500" dirty="0"/>
              <a:t>Topluluk</a:t>
            </a:r>
          </a:p>
          <a:p>
            <a:endParaRPr lang="tr-TR" sz="2500" dirty="0"/>
          </a:p>
        </p:txBody>
      </p:sp>
      <p:pic>
        <p:nvPicPr>
          <p:cNvPr id="5" name="Picture 7" descr="arduino">
            <a:extLst>
              <a:ext uri="{FF2B5EF4-FFF2-40B4-BE49-F238E27FC236}">
                <a16:creationId xmlns:a16="http://schemas.microsoft.com/office/drawing/2014/main" id="{8C197429-3FE6-478C-B4BA-862C18F5B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44" y="205274"/>
            <a:ext cx="3297475" cy="234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478838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tr-TR" sz="3800" b="1" spc="-5" dirty="0">
                <a:latin typeface="Book Antiqua" pitchFamily="18" charset="0"/>
              </a:rPr>
            </a:br>
            <a:r>
              <a:rPr lang="tr-TR" sz="3800" b="1" spc="-5" dirty="0">
                <a:latin typeface="Book Antiqua" pitchFamily="18" charset="0"/>
              </a:rPr>
              <a:t>ARDUINO</a:t>
            </a:r>
            <a:br>
              <a:rPr lang="tr-TR" sz="3800" b="1" spc="-5" dirty="0">
                <a:latin typeface="Book Antiqua" pitchFamily="18" charset="0"/>
              </a:rPr>
            </a:br>
            <a:r>
              <a:rPr lang="tr-TR" sz="3800" b="1" spc="-5" dirty="0">
                <a:latin typeface="Book Antiqua" pitchFamily="18" charset="0"/>
              </a:rPr>
              <a:t>DÜNYASI</a:t>
            </a:r>
            <a:endParaRPr lang="tr-TR" sz="38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88783" y="69612"/>
            <a:ext cx="5955953" cy="491744"/>
          </a:xfrm>
        </p:spPr>
        <p:txBody>
          <a:bodyPr>
            <a:normAutofit lnSpcReduction="10000"/>
          </a:bodyPr>
          <a:lstStyle/>
          <a:p>
            <a:r>
              <a:rPr lang="tr-TR" sz="2500" dirty="0"/>
              <a:t>ARDUINO TÜRLERİ</a:t>
            </a:r>
          </a:p>
        </p:txBody>
      </p:sp>
      <p:pic>
        <p:nvPicPr>
          <p:cNvPr id="2050" name="Picture 2" descr="ARDUINO ÇEŞİTLERİ PNG ile ilgili görsel sonucu">
            <a:extLst>
              <a:ext uri="{FF2B5EF4-FFF2-40B4-BE49-F238E27FC236}">
                <a16:creationId xmlns:a16="http://schemas.microsoft.com/office/drawing/2014/main" id="{2B2A8DB7-0B26-442E-8A85-783036D32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46" y="561356"/>
            <a:ext cx="10600370" cy="622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9655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Ä°lgili resim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668375" y="782186"/>
            <a:ext cx="2047430" cy="2605821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800" b="1" spc="-5" dirty="0">
                <a:latin typeface="Book Antiqua" pitchFamily="18" charset="0"/>
              </a:rPr>
              <a:t>NEDEN</a:t>
            </a:r>
            <a:br>
              <a:rPr lang="tr-TR" sz="3800" b="1" spc="-5" dirty="0">
                <a:latin typeface="Book Antiqua" pitchFamily="18" charset="0"/>
              </a:rPr>
            </a:br>
            <a:r>
              <a:rPr lang="tr-TR" sz="3800" b="1" spc="-5" dirty="0">
                <a:latin typeface="Book Antiqua" pitchFamily="18" charset="0"/>
              </a:rPr>
              <a:t>PYTHON?</a:t>
            </a:r>
            <a:endParaRPr lang="tr-TR" sz="38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118447" y="803186"/>
            <a:ext cx="5955953" cy="559761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tr-TR" altLang="tr-TR" sz="2800" dirty="0">
                <a:solidFill>
                  <a:schemeClr val="tx2"/>
                </a:solidFill>
                <a:latin typeface="Calibri" panose="020F0502020204030204" pitchFamily="34" charset="0"/>
              </a:rPr>
              <a:t> Geliştirme ortamı (IDE) ile </a:t>
            </a:r>
            <a:r>
              <a:rPr lang="tr-TR" altLang="tr-TR" sz="2800" dirty="0" err="1">
                <a:solidFill>
                  <a:schemeClr val="tx2"/>
                </a:solidFill>
                <a:latin typeface="Calibri" panose="020F0502020204030204" pitchFamily="34" charset="0"/>
              </a:rPr>
              <a:t>Arduino</a:t>
            </a:r>
            <a:r>
              <a:rPr lang="tr-TR" altLang="tr-TR" sz="2800" dirty="0">
                <a:solidFill>
                  <a:schemeClr val="tx2"/>
                </a:solidFill>
                <a:latin typeface="Calibri" panose="020F0502020204030204" pitchFamily="34" charset="0"/>
              </a:rPr>
              <a:t> programlarının yazılıp derlenip kartlar üzerine yüklenebiliyor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altLang="tr-TR" sz="28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tr-TR" altLang="tr-TR" sz="2800" dirty="0" err="1">
                <a:solidFill>
                  <a:schemeClr val="tx2"/>
                </a:solidFill>
                <a:latin typeface="Calibri" panose="020F0502020204030204" pitchFamily="34" charset="0"/>
              </a:rPr>
              <a:t>Arduino</a:t>
            </a:r>
            <a:r>
              <a:rPr lang="tr-TR" altLang="tr-TR" sz="2800" dirty="0">
                <a:solidFill>
                  <a:schemeClr val="tx2"/>
                </a:solidFill>
                <a:latin typeface="Calibri" panose="020F0502020204030204" pitchFamily="34" charset="0"/>
              </a:rPr>
              <a:t> programlamada </a:t>
            </a:r>
            <a:r>
              <a:rPr lang="tr-TR" altLang="tr-TR" sz="2800" dirty="0">
                <a:solidFill>
                  <a:srgbClr val="CC0000"/>
                </a:solidFill>
                <a:latin typeface="Calibri" panose="020F0502020204030204" pitchFamily="34" charset="0"/>
              </a:rPr>
              <a:t>C / C++ /Java</a:t>
            </a:r>
            <a:r>
              <a:rPr lang="tr-TR" altLang="tr-TR" sz="2800" dirty="0">
                <a:solidFill>
                  <a:schemeClr val="tx2"/>
                </a:solidFill>
                <a:latin typeface="Calibri" panose="020F0502020204030204" pitchFamily="34" charset="0"/>
              </a:rPr>
              <a:t> temelli bir dil kullanılıyor.</a:t>
            </a:r>
          </a:p>
        </p:txBody>
      </p:sp>
      <p:pic>
        <p:nvPicPr>
          <p:cNvPr id="5" name="Picture 4" descr="ArduinoIDE">
            <a:extLst>
              <a:ext uri="{FF2B5EF4-FFF2-40B4-BE49-F238E27FC236}">
                <a16:creationId xmlns:a16="http://schemas.microsoft.com/office/drawing/2014/main" id="{3653E016-5C50-42A4-855E-E2F78F8EC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30" y="692716"/>
            <a:ext cx="4356797" cy="523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400" b="1" spc="-5" dirty="0">
                <a:latin typeface="Book Antiqua" pitchFamily="18" charset="0"/>
              </a:rPr>
              <a:t>TOPLULUK?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118447" y="803186"/>
            <a:ext cx="5955953" cy="5597614"/>
          </a:xfrm>
        </p:spPr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tr-TR" altLang="tr-TR" sz="2800" dirty="0" err="1">
                <a:solidFill>
                  <a:schemeClr val="tx2"/>
                </a:solidFill>
                <a:latin typeface="Calibri" panose="020F0502020204030204" pitchFamily="34" charset="0"/>
              </a:rPr>
              <a:t>Arduino</a:t>
            </a:r>
            <a:r>
              <a:rPr lang="tr-TR" altLang="tr-TR" sz="2800" dirty="0">
                <a:solidFill>
                  <a:schemeClr val="tx2"/>
                </a:solidFill>
                <a:latin typeface="Calibri" panose="020F0502020204030204" pitchFamily="34" charset="0"/>
              </a:rPr>
              <a:t> geliştiricileri farklı site, forum ve </a:t>
            </a:r>
            <a:r>
              <a:rPr lang="tr-TR" altLang="tr-TR" sz="2800" dirty="0" err="1">
                <a:solidFill>
                  <a:schemeClr val="tx2"/>
                </a:solidFill>
                <a:latin typeface="Calibri" panose="020F0502020204030204" pitchFamily="34" charset="0"/>
              </a:rPr>
              <a:t>githup</a:t>
            </a:r>
            <a:r>
              <a:rPr lang="tr-TR" altLang="tr-TR" sz="2800" dirty="0">
                <a:solidFill>
                  <a:schemeClr val="tx2"/>
                </a:solidFill>
                <a:latin typeface="Calibri" panose="020F0502020204030204" pitchFamily="34" charset="0"/>
              </a:rPr>
              <a:t> gibi platformlar ile internet üzerinde oldukça </a:t>
            </a:r>
            <a:r>
              <a:rPr lang="tr-TR" altLang="tr-TR" sz="2800" dirty="0">
                <a:solidFill>
                  <a:srgbClr val="CC0000"/>
                </a:solidFill>
                <a:latin typeface="Calibri" panose="020F0502020204030204" pitchFamily="34" charset="0"/>
              </a:rPr>
              <a:t>canlı bir </a:t>
            </a:r>
            <a:r>
              <a:rPr lang="tr-TR" altLang="tr-TR" sz="2800" dirty="0" err="1">
                <a:solidFill>
                  <a:srgbClr val="CC0000"/>
                </a:solidFill>
                <a:latin typeface="Calibri" panose="020F0502020204030204" pitchFamily="34" charset="0"/>
              </a:rPr>
              <a:t>Arduino</a:t>
            </a:r>
            <a:r>
              <a:rPr lang="tr-TR" altLang="tr-TR" sz="2800" dirty="0">
                <a:solidFill>
                  <a:srgbClr val="CC0000"/>
                </a:solidFill>
                <a:latin typeface="Calibri" panose="020F0502020204030204" pitchFamily="34" charset="0"/>
              </a:rPr>
              <a:t> topluluğu</a:t>
            </a:r>
            <a:r>
              <a:rPr lang="tr-TR" altLang="tr-TR" sz="2800" dirty="0">
                <a:solidFill>
                  <a:schemeClr val="tx2"/>
                </a:solidFill>
                <a:latin typeface="Calibri" panose="020F0502020204030204" pitchFamily="34" charset="0"/>
              </a:rPr>
              <a:t> oluşturmaktadır.</a:t>
            </a:r>
          </a:p>
          <a:p>
            <a:pPr>
              <a:buFontTx/>
              <a:buChar char="•"/>
            </a:pPr>
            <a:r>
              <a:rPr lang="tr-TR" altLang="tr-TR" sz="2800" dirty="0">
                <a:solidFill>
                  <a:schemeClr val="tx2"/>
                </a:solidFill>
                <a:latin typeface="Calibri" panose="020F0502020204030204" pitchFamily="34" charset="0"/>
              </a:rPr>
              <a:t> Aklınıza gelebilecek hemen her konuda yapılmış projeler bulabilirsiniz.</a:t>
            </a:r>
          </a:p>
        </p:txBody>
      </p:sp>
    </p:spTree>
    <p:extLst>
      <p:ext uri="{BB962C8B-B14F-4D97-AF65-F5344CB8AC3E}">
        <p14:creationId xmlns:p14="http://schemas.microsoft.com/office/powerpoint/2010/main" val="347146268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400" b="1" spc="-5" dirty="0">
                <a:latin typeface="Book Antiqua" pitchFamily="18" charset="0"/>
              </a:rPr>
              <a:t>NELER YAPILABİLİR?</a:t>
            </a:r>
          </a:p>
        </p:txBody>
      </p:sp>
      <p:pic>
        <p:nvPicPr>
          <p:cNvPr id="9" name="Picture 5" descr="bikeJacket">
            <a:extLst>
              <a:ext uri="{FF2B5EF4-FFF2-40B4-BE49-F238E27FC236}">
                <a16:creationId xmlns:a16="http://schemas.microsoft.com/office/drawing/2014/main" id="{8B3FD039-0BC2-44D9-9C0C-DEDD6C05A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8463" y="1222310"/>
            <a:ext cx="3070323" cy="307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ACQuad_med">
            <a:extLst>
              <a:ext uri="{FF2B5EF4-FFF2-40B4-BE49-F238E27FC236}">
                <a16:creationId xmlns:a16="http://schemas.microsoft.com/office/drawing/2014/main" id="{8A431E7A-10CC-4027-99AA-967D838A2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34" y="2757471"/>
            <a:ext cx="4378484" cy="194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8x8LEDCube">
            <a:extLst>
              <a:ext uri="{FF2B5EF4-FFF2-40B4-BE49-F238E27FC236}">
                <a16:creationId xmlns:a16="http://schemas.microsoft.com/office/drawing/2014/main" id="{68FB8ADE-BC84-4B6C-B6A7-C3AE4A968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472" y="4214103"/>
            <a:ext cx="3344458" cy="250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46346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tr-TR" sz="3800" b="1" spc="-5" dirty="0">
                <a:latin typeface="Book Antiqua" pitchFamily="18" charset="0"/>
              </a:rPr>
            </a:br>
            <a:r>
              <a:rPr lang="tr-TR" sz="3800" b="1" spc="-5" dirty="0">
                <a:latin typeface="Book Antiqua" pitchFamily="18" charset="0"/>
              </a:rPr>
              <a:t>NELER ÖĞREN MELİYİZ?</a:t>
            </a:r>
            <a:endParaRPr lang="tr-TR" sz="38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163506" y="410548"/>
            <a:ext cx="5955953" cy="6092890"/>
          </a:xfrm>
        </p:spPr>
        <p:txBody>
          <a:bodyPr>
            <a:normAutofit/>
          </a:bodyPr>
          <a:lstStyle/>
          <a:p>
            <a:r>
              <a:rPr lang="tr-TR" sz="2500" dirty="0"/>
              <a:t>Programlama</a:t>
            </a:r>
          </a:p>
          <a:p>
            <a:r>
              <a:rPr lang="tr-TR" sz="2500" dirty="0"/>
              <a:t>Elektronik</a:t>
            </a:r>
          </a:p>
          <a:p>
            <a:r>
              <a:rPr lang="tr-TR" sz="2500" dirty="0"/>
              <a:t>Devre kurma</a:t>
            </a:r>
          </a:p>
          <a:p>
            <a:endParaRPr lang="tr-TR" sz="2500" dirty="0"/>
          </a:p>
        </p:txBody>
      </p:sp>
      <p:pic>
        <p:nvPicPr>
          <p:cNvPr id="5" name="Picture 7" descr="arduino">
            <a:extLst>
              <a:ext uri="{FF2B5EF4-FFF2-40B4-BE49-F238E27FC236}">
                <a16:creationId xmlns:a16="http://schemas.microsoft.com/office/drawing/2014/main" id="{8C197429-3FE6-478C-B4BA-862C18F5B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195" y="578499"/>
            <a:ext cx="3297475" cy="234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687892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Atlas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Atlas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1495</TotalTime>
  <Words>634</Words>
  <Application>Microsoft Office PowerPoint</Application>
  <PresentationFormat>Geniş ekran</PresentationFormat>
  <Paragraphs>81</Paragraphs>
  <Slides>21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7" baseType="lpstr">
      <vt:lpstr>Book Antiqua</vt:lpstr>
      <vt:lpstr>Calibri</vt:lpstr>
      <vt:lpstr>Calibri Light</vt:lpstr>
      <vt:lpstr>Rockwell</vt:lpstr>
      <vt:lpstr>Wingdings</vt:lpstr>
      <vt:lpstr>Atlas</vt:lpstr>
      <vt:lpstr>PowerPoint Sunusu</vt:lpstr>
      <vt:lpstr>ARDUINO NEDİR?</vt:lpstr>
      <vt:lpstr>NEDEN ARDUINO?</vt:lpstr>
      <vt:lpstr> ARDUINO DÜNYASI</vt:lpstr>
      <vt:lpstr> ARDUINO DÜNYASI</vt:lpstr>
      <vt:lpstr>NEDEN PYTHON?</vt:lpstr>
      <vt:lpstr>TOPLULUK?</vt:lpstr>
      <vt:lpstr>NELER YAPILABİLİR?</vt:lpstr>
      <vt:lpstr> NELER ÖĞREN MELİYİZ?</vt:lpstr>
      <vt:lpstr>Arduino Kurulumu</vt:lpstr>
      <vt:lpstr>Kodlama programı «IDE»</vt:lpstr>
      <vt:lpstr>IDE’de örnek kodlar</vt:lpstr>
      <vt:lpstr>PowerPoint Sunusu</vt:lpstr>
      <vt:lpstr> ARDUINO GÜÇ KAYNAKLARI</vt:lpstr>
      <vt:lpstr> ARDUINO PINLERIN GÖREVLERİ</vt:lpstr>
      <vt:lpstr> GÜÇ PİNLERİ</vt:lpstr>
      <vt:lpstr>UYGULAMA 01- LED YAKMA</vt:lpstr>
      <vt:lpstr>MALZEMELERİ TANIYALIM</vt:lpstr>
      <vt:lpstr>MALZEMELERİ TANIYALIM</vt:lpstr>
      <vt:lpstr>MALZEMELERİ TANIYALIM</vt:lpstr>
      <vt:lpstr>MALZEMELERİ TANIYALIM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Bilal</dc:creator>
  <cp:lastModifiedBy>BTöğretmen</cp:lastModifiedBy>
  <cp:revision>151</cp:revision>
  <dcterms:created xsi:type="dcterms:W3CDTF">2017-04-12T06:43:19Z</dcterms:created>
  <dcterms:modified xsi:type="dcterms:W3CDTF">2022-04-18T09:00:19Z</dcterms:modified>
</cp:coreProperties>
</file>